
<file path=[Content_Types].xml><?xml version="1.0" encoding="utf-8"?>
<Types xmlns="http://schemas.openxmlformats.org/package/2006/content-types">
  <Default Extension="emf" ContentType="image/x-emf"/>
  <Default Extension="jpe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notesMasterIdLst>
    <p:notesMasterId r:id="rId43"/>
  </p:notesMasterIdLst>
  <p:handoutMasterIdLst>
    <p:handoutMasterId r:id="rId44"/>
  </p:handoutMasterIdLst>
  <p:sldIdLst>
    <p:sldId id="303" r:id="rId2"/>
    <p:sldId id="406" r:id="rId3"/>
    <p:sldId id="326" r:id="rId4"/>
    <p:sldId id="258" r:id="rId5"/>
    <p:sldId id="348" r:id="rId6"/>
    <p:sldId id="264" r:id="rId7"/>
    <p:sldId id="328" r:id="rId8"/>
    <p:sldId id="329" r:id="rId9"/>
    <p:sldId id="330" r:id="rId10"/>
    <p:sldId id="331" r:id="rId11"/>
    <p:sldId id="332" r:id="rId12"/>
    <p:sldId id="585" r:id="rId13"/>
    <p:sldId id="586" r:id="rId14"/>
    <p:sldId id="587" r:id="rId15"/>
    <p:sldId id="334" r:id="rId16"/>
    <p:sldId id="335" r:id="rId17"/>
    <p:sldId id="336" r:id="rId18"/>
    <p:sldId id="337" r:id="rId19"/>
    <p:sldId id="338" r:id="rId20"/>
    <p:sldId id="350" r:id="rId21"/>
    <p:sldId id="340" r:id="rId22"/>
    <p:sldId id="341" r:id="rId23"/>
    <p:sldId id="351" r:id="rId24"/>
    <p:sldId id="352" r:id="rId25"/>
    <p:sldId id="344" r:id="rId26"/>
    <p:sldId id="590" r:id="rId27"/>
    <p:sldId id="591" r:id="rId28"/>
    <p:sldId id="353" r:id="rId29"/>
    <p:sldId id="573" r:id="rId30"/>
    <p:sldId id="541" r:id="rId31"/>
    <p:sldId id="492" r:id="rId32"/>
    <p:sldId id="588" r:id="rId33"/>
    <p:sldId id="589" r:id="rId34"/>
    <p:sldId id="354" r:id="rId35"/>
    <p:sldId id="357" r:id="rId36"/>
    <p:sldId id="356" r:id="rId37"/>
    <p:sldId id="358" r:id="rId38"/>
    <p:sldId id="405" r:id="rId39"/>
    <p:sldId id="582" r:id="rId40"/>
    <p:sldId id="583" r:id="rId41"/>
    <p:sldId id="584"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38DD5"/>
    <a:srgbClr val="75B6E5"/>
    <a:srgbClr val="FF0000"/>
    <a:srgbClr val="8DB4E2"/>
    <a:srgbClr val="92B573"/>
    <a:srgbClr val="D3908F"/>
    <a:srgbClr val="E0524A"/>
    <a:srgbClr val="8DB4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270"/>
    <p:restoredTop sz="95442"/>
  </p:normalViewPr>
  <p:slideViewPr>
    <p:cSldViewPr snapToGrid="0" snapToObjects="1">
      <p:cViewPr varScale="1">
        <p:scale>
          <a:sx n="122" d="100"/>
          <a:sy n="122" d="100"/>
        </p:scale>
        <p:origin x="1400" y="192"/>
      </p:cViewPr>
      <p:guideLst>
        <p:guide orient="horz" pos="2160"/>
        <p:guide pos="3840"/>
      </p:guideLst>
    </p:cSldViewPr>
  </p:slideViewPr>
  <p:notesTextViewPr>
    <p:cViewPr>
      <p:scale>
        <a:sx n="150" d="100"/>
        <a:sy n="150" d="100"/>
      </p:scale>
      <p:origin x="0" y="0"/>
    </p:cViewPr>
  </p:notesTextViewPr>
  <p:notesViewPr>
    <p:cSldViewPr snapToGrid="0" snapToObjects="1">
      <p:cViewPr varScale="1">
        <p:scale>
          <a:sx n="99" d="100"/>
          <a:sy n="99" d="100"/>
        </p:scale>
        <p:origin x="3160"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1"/>
            <a:ext cx="2971800" cy="458788"/>
          </a:xfrm>
          <a:prstGeom prst="rect">
            <a:avLst/>
          </a:prstGeom>
        </p:spPr>
        <p:txBody>
          <a:bodyPr vert="horz" lIns="91440" tIns="45720" rIns="91440" bIns="45720" rtlCol="0"/>
          <a:lstStyle>
            <a:lvl1pPr algn="r">
              <a:defRPr sz="1200"/>
            </a:lvl1pPr>
          </a:lstStyle>
          <a:p>
            <a:fld id="{88389790-147C-7748-A8A1-65FAC8A20F72}" type="datetimeFigureOut">
              <a:rPr lang="en-US" smtClean="0"/>
              <a:t>12/9/21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187C3C-3B4A-A94C-9469-5678414FBFB8}" type="slidenum">
              <a:rPr lang="en-US" smtClean="0"/>
              <a:t>‹#›</a:t>
            </a:fld>
            <a:endParaRPr lang="en-US"/>
          </a:p>
        </p:txBody>
      </p:sp>
    </p:spTree>
    <p:extLst>
      <p:ext uri="{BB962C8B-B14F-4D97-AF65-F5344CB8AC3E}">
        <p14:creationId xmlns:p14="http://schemas.microsoft.com/office/powerpoint/2010/main" val="8209896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2.png>
</file>

<file path=ppt/media/image13.png>
</file>

<file path=ppt/media/image14.png>
</file>

<file path=ppt/media/image15.png>
</file>

<file path=ppt/media/image16.tiff>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tiff>
</file>

<file path=ppt/media/image8.png>
</file>

<file path=ppt/media/image9.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48CB77B6-7185-9642-B594-FCD5D893C7A0}" type="datetimeFigureOut">
              <a:rPr lang="en-US" smtClean="0"/>
              <a:t>12/9/21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193586-FEB5-7C43-8F44-7EFAE4EECA28}" type="slidenum">
              <a:rPr lang="en-US" smtClean="0"/>
              <a:t>‹#›</a:t>
            </a:fld>
            <a:endParaRPr lang="en-US"/>
          </a:p>
        </p:txBody>
      </p:sp>
    </p:spTree>
    <p:extLst>
      <p:ext uri="{BB962C8B-B14F-4D97-AF65-F5344CB8AC3E}">
        <p14:creationId xmlns:p14="http://schemas.microsoft.com/office/powerpoint/2010/main" val="281107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sym typeface="Wingdings" pitchFamily="2" charset="2"/>
            </a:endParaRPr>
          </a:p>
        </p:txBody>
      </p:sp>
      <p:sp>
        <p:nvSpPr>
          <p:cNvPr id="4" name="Slide Number Placeholder 3"/>
          <p:cNvSpPr>
            <a:spLocks noGrp="1"/>
          </p:cNvSpPr>
          <p:nvPr>
            <p:ph type="sldNum" sz="quarter" idx="10"/>
          </p:nvPr>
        </p:nvSpPr>
        <p:spPr/>
        <p:txBody>
          <a:bodyPr/>
          <a:lstStyle/>
          <a:p>
            <a:fld id="{DD65BEC1-91A9-F040-80A2-A1EC33E8D6DB}"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4429181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 mins</a:t>
            </a:r>
          </a:p>
        </p:txBody>
      </p:sp>
      <p:sp>
        <p:nvSpPr>
          <p:cNvPr id="4" name="Slide Number Placeholder 3"/>
          <p:cNvSpPr>
            <a:spLocks noGrp="1"/>
          </p:cNvSpPr>
          <p:nvPr>
            <p:ph type="sldNum" sz="quarter" idx="5"/>
          </p:nvPr>
        </p:nvSpPr>
        <p:spPr/>
        <p:txBody>
          <a:bodyPr/>
          <a:lstStyle/>
          <a:p>
            <a:fld id="{0A193586-FEB5-7C43-8F44-7EFAE4EECA28}" type="slidenum">
              <a:rPr lang="en-US" smtClean="0"/>
              <a:t>10</a:t>
            </a:fld>
            <a:endParaRPr lang="en-US"/>
          </a:p>
        </p:txBody>
      </p:sp>
    </p:spTree>
    <p:extLst>
      <p:ext uri="{BB962C8B-B14F-4D97-AF65-F5344CB8AC3E}">
        <p14:creationId xmlns:p14="http://schemas.microsoft.com/office/powerpoint/2010/main" val="6475340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a:t>
            </a:r>
            <a:r>
              <a:rPr lang="en-US" baseline="0" dirty="0"/>
              <a:t> many different summary functions.</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11</a:t>
            </a:fld>
            <a:endParaRPr lang="en-US"/>
          </a:p>
        </p:txBody>
      </p:sp>
    </p:spTree>
    <p:extLst>
      <p:ext uri="{BB962C8B-B14F-4D97-AF65-F5344CB8AC3E}">
        <p14:creationId xmlns:p14="http://schemas.microsoft.com/office/powerpoint/2010/main" val="2909358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mean was</a:t>
            </a:r>
            <a:r>
              <a:rPr lang="en-US" baseline="0" dirty="0"/>
              <a:t> a special case, because it can be calculated using </a:t>
            </a:r>
            <a:r>
              <a:rPr lang="en-US" i="1" baseline="0" dirty="0"/>
              <a:t>summarize</a:t>
            </a:r>
            <a:r>
              <a:rPr lang="en-US" i="0" baseline="0" dirty="0"/>
              <a:t> and not explicitly knowing which order is from which day.  We can take the total number of orders divided by the total number of days. </a:t>
            </a:r>
          </a:p>
          <a:p>
            <a:endParaRPr lang="en-US" i="0" baseline="0" dirty="0"/>
          </a:p>
          <a:p>
            <a:r>
              <a:rPr lang="en-US" i="0" baseline="0" dirty="0"/>
              <a:t>But, to calculate the median (find the mid-point of the observations), we need to be able to assess each day separately.</a:t>
            </a:r>
          </a:p>
          <a:p>
            <a:endParaRPr lang="en-US" i="0" baseline="0" dirty="0"/>
          </a:p>
        </p:txBody>
      </p:sp>
      <p:sp>
        <p:nvSpPr>
          <p:cNvPr id="4" name="Slide Number Placeholder 3"/>
          <p:cNvSpPr>
            <a:spLocks noGrp="1"/>
          </p:cNvSpPr>
          <p:nvPr>
            <p:ph type="sldNum" sz="quarter" idx="10"/>
          </p:nvPr>
        </p:nvSpPr>
        <p:spPr/>
        <p:txBody>
          <a:bodyPr/>
          <a:lstStyle/>
          <a:p>
            <a:fld id="{0A193586-FEB5-7C43-8F44-7EFAE4EECA28}" type="slidenum">
              <a:rPr lang="en-US" smtClean="0"/>
              <a:t>15</a:t>
            </a:fld>
            <a:endParaRPr lang="en-US"/>
          </a:p>
        </p:txBody>
      </p:sp>
    </p:spTree>
    <p:extLst>
      <p:ext uri="{BB962C8B-B14F-4D97-AF65-F5344CB8AC3E}">
        <p14:creationId xmlns:p14="http://schemas.microsoft.com/office/powerpoint/2010/main" val="25041060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i="0" baseline="0" dirty="0"/>
              <a:t>To answer this question we need to be able to group data.</a:t>
            </a:r>
            <a:endParaRPr lang="en-US" dirty="0"/>
          </a:p>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16</a:t>
            </a:fld>
            <a:endParaRPr lang="en-US"/>
          </a:p>
        </p:txBody>
      </p:sp>
    </p:spTree>
    <p:extLst>
      <p:ext uri="{BB962C8B-B14F-4D97-AF65-F5344CB8AC3E}">
        <p14:creationId xmlns:p14="http://schemas.microsoft.com/office/powerpoint/2010/main" val="12346557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Group_by</a:t>
            </a:r>
            <a:r>
              <a:rPr lang="en-US" dirty="0"/>
              <a:t> is a challenging</a:t>
            </a:r>
            <a:r>
              <a:rPr lang="en-US" baseline="0" dirty="0"/>
              <a:t> function to master, but </a:t>
            </a:r>
            <a:r>
              <a:rPr lang="en-US" b="1" baseline="0" dirty="0"/>
              <a:t>extremely</a:t>
            </a:r>
            <a:r>
              <a:rPr lang="en-US" baseline="0" dirty="0"/>
              <a:t> powerful. It is one of those tools that once you understand how to use, you cannot possibly go back to live without it.</a:t>
            </a:r>
          </a:p>
          <a:p>
            <a:endParaRPr lang="en-US" baseline="0" dirty="0"/>
          </a:p>
          <a:p>
            <a:r>
              <a:rPr lang="en-US" baseline="0" dirty="0" err="1"/>
              <a:t>Group_by</a:t>
            </a:r>
            <a:r>
              <a:rPr lang="en-US" baseline="0" dirty="0"/>
              <a:t> allows us to take a data frame and break the observations up into several groups.</a:t>
            </a:r>
          </a:p>
          <a:p>
            <a:endParaRPr lang="en-US" baseline="0" dirty="0"/>
          </a:p>
          <a:p>
            <a:r>
              <a:rPr lang="en-US" baseline="0" dirty="0"/>
              <a:t>Then we can “look” at those groups separately.</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17</a:t>
            </a:fld>
            <a:endParaRPr lang="en-US"/>
          </a:p>
        </p:txBody>
      </p:sp>
    </p:spTree>
    <p:extLst>
      <p:ext uri="{BB962C8B-B14F-4D97-AF65-F5344CB8AC3E}">
        <p14:creationId xmlns:p14="http://schemas.microsoft.com/office/powerpoint/2010/main" val="10508839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code construct for grouping.</a:t>
            </a:r>
          </a:p>
          <a:p>
            <a:endParaRPr lang="en-US" dirty="0"/>
          </a:p>
          <a:p>
            <a:r>
              <a:rPr lang="en-US" dirty="0"/>
              <a:t>We pass a data set using pipes to the </a:t>
            </a:r>
            <a:r>
              <a:rPr lang="en-US" dirty="0" err="1"/>
              <a:t>group_by</a:t>
            </a:r>
            <a:r>
              <a:rPr lang="en-US" dirty="0"/>
              <a:t>() function.</a:t>
            </a:r>
          </a:p>
          <a:p>
            <a:endParaRPr lang="en-US" dirty="0"/>
          </a:p>
          <a:p>
            <a:r>
              <a:rPr lang="en-US" dirty="0"/>
              <a:t>Then we specify the variable that we want to define groups.</a:t>
            </a:r>
          </a:p>
        </p:txBody>
      </p:sp>
      <p:sp>
        <p:nvSpPr>
          <p:cNvPr id="4" name="Slide Number Placeholder 3"/>
          <p:cNvSpPr>
            <a:spLocks noGrp="1"/>
          </p:cNvSpPr>
          <p:nvPr>
            <p:ph type="sldNum" sz="quarter" idx="10"/>
          </p:nvPr>
        </p:nvSpPr>
        <p:spPr/>
        <p:txBody>
          <a:bodyPr/>
          <a:lstStyle/>
          <a:p>
            <a:fld id="{0A193586-FEB5-7C43-8F44-7EFAE4EECA28}" type="slidenum">
              <a:rPr lang="en-US" smtClean="0"/>
              <a:t>18</a:t>
            </a:fld>
            <a:endParaRPr lang="en-US"/>
          </a:p>
        </p:txBody>
      </p:sp>
    </p:spTree>
    <p:extLst>
      <p:ext uri="{BB962C8B-B14F-4D97-AF65-F5344CB8AC3E}">
        <p14:creationId xmlns:p14="http://schemas.microsoft.com/office/powerpoint/2010/main" val="35250431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 example of grouping by </a:t>
            </a:r>
            <a:r>
              <a:rPr lang="en-US" dirty="0" err="1"/>
              <a:t>pan_day</a:t>
            </a:r>
            <a:r>
              <a:rPr lang="en-US" dirty="0"/>
              <a:t>.</a:t>
            </a:r>
          </a:p>
          <a:p>
            <a:endParaRPr lang="en-US" dirty="0"/>
          </a:p>
          <a:p>
            <a:r>
              <a:rPr lang="en-US" dirty="0"/>
              <a:t>We can see that the resulting object</a:t>
            </a:r>
            <a:r>
              <a:rPr lang="en-US" baseline="0" dirty="0"/>
              <a:t> has 15,524 rows that are broken up into 102 groups. </a:t>
            </a:r>
          </a:p>
          <a:p>
            <a:endParaRPr lang="en-US" baseline="0" dirty="0"/>
          </a:p>
          <a:p>
            <a:r>
              <a:rPr lang="en-US" baseline="0" dirty="0"/>
              <a:t>This means there are 102 distinct `</a:t>
            </a:r>
            <a:r>
              <a:rPr lang="en-US" baseline="0" dirty="0" err="1"/>
              <a:t>pan_day`’s</a:t>
            </a:r>
            <a:r>
              <a:rPr lang="en-US" baseline="0" dirty="0"/>
              <a:t>. </a:t>
            </a:r>
          </a:p>
          <a:p>
            <a:endParaRPr lang="en-US" baseline="0" dirty="0"/>
          </a:p>
          <a:p>
            <a:r>
              <a:rPr lang="en-US" baseline="0" dirty="0"/>
              <a:t>Some of these groups will have a single observation. Many of these groups will have more than one observation.</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19</a:t>
            </a:fld>
            <a:endParaRPr lang="en-US"/>
          </a:p>
        </p:txBody>
      </p:sp>
    </p:spTree>
    <p:extLst>
      <p:ext uri="{BB962C8B-B14F-4D97-AF65-F5344CB8AC3E}">
        <p14:creationId xmlns:p14="http://schemas.microsoft.com/office/powerpoint/2010/main" val="37614081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also group by more than one variable.</a:t>
            </a:r>
          </a:p>
          <a:p>
            <a:endParaRPr lang="en-US" dirty="0"/>
          </a:p>
          <a:p>
            <a:r>
              <a:rPr lang="en-US" dirty="0"/>
              <a:t>We can see that the resulting object</a:t>
            </a:r>
            <a:r>
              <a:rPr lang="en-US" baseline="0" dirty="0"/>
              <a:t> has 15,524 rows that are broken up into 2,526 groups. </a:t>
            </a:r>
          </a:p>
          <a:p>
            <a:endParaRPr lang="en-US" baseline="0" dirty="0"/>
          </a:p>
          <a:p>
            <a:r>
              <a:rPr lang="en-US" baseline="0" dirty="0"/>
              <a:t>This means there are 2,526 distinct combinations of `</a:t>
            </a:r>
            <a:r>
              <a:rPr lang="en-US" baseline="0" dirty="0" err="1"/>
              <a:t>pan_day</a:t>
            </a:r>
            <a:r>
              <a:rPr lang="en-US" baseline="0" dirty="0"/>
              <a:t>` and `</a:t>
            </a:r>
            <a:r>
              <a:rPr lang="en-US" baseline="0" dirty="0" err="1"/>
              <a:t>clinic_name</a:t>
            </a:r>
            <a:r>
              <a:rPr lang="en-US" baseline="0" dirty="0"/>
              <a:t>`. </a:t>
            </a:r>
          </a:p>
          <a:p>
            <a:endParaRPr lang="en-US" baseline="0" dirty="0"/>
          </a:p>
          <a:p>
            <a:r>
              <a:rPr lang="en-US" baseline="0" dirty="0"/>
              <a:t>Some of these groups will have a single observation. Many of these groups will have more than one observation. </a:t>
            </a:r>
          </a:p>
          <a:p>
            <a:endParaRPr lang="en-US" baseline="0" dirty="0"/>
          </a:p>
          <a:p>
            <a:r>
              <a:rPr lang="en-US" baseline="0" dirty="0"/>
              <a:t>Also, not all theoretical combinations of `</a:t>
            </a:r>
            <a:r>
              <a:rPr lang="en-US" baseline="0" dirty="0" err="1"/>
              <a:t>pan_day</a:t>
            </a:r>
            <a:r>
              <a:rPr lang="en-US" baseline="0" dirty="0"/>
              <a:t>` and `</a:t>
            </a:r>
            <a:r>
              <a:rPr lang="en-US" baseline="0" dirty="0" err="1"/>
              <a:t>clinic_name</a:t>
            </a:r>
            <a:r>
              <a:rPr lang="en-US" baseline="0" dirty="0"/>
              <a:t>` exist; only 2,526 such combinations exist.</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20</a:t>
            </a:fld>
            <a:endParaRPr lang="en-US"/>
          </a:p>
        </p:txBody>
      </p:sp>
    </p:spTree>
    <p:extLst>
      <p:ext uri="{BB962C8B-B14F-4D97-AF65-F5344CB8AC3E}">
        <p14:creationId xmlns:p14="http://schemas.microsoft.com/office/powerpoint/2010/main" val="11284735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like we can apply </a:t>
            </a:r>
            <a:r>
              <a:rPr lang="en-US" i="1" dirty="0"/>
              <a:t>summarize()</a:t>
            </a:r>
            <a:r>
              <a:rPr lang="en-US" dirty="0"/>
              <a:t> to a full data</a:t>
            </a:r>
            <a:r>
              <a:rPr lang="en-US" baseline="0" dirty="0"/>
              <a:t> frame, we can apply </a:t>
            </a:r>
            <a:r>
              <a:rPr lang="en-US" i="1" baseline="0" dirty="0"/>
              <a:t>summarize()</a:t>
            </a:r>
            <a:r>
              <a:rPr lang="en-US" i="0" baseline="0" dirty="0"/>
              <a:t> to each group separately.</a:t>
            </a:r>
          </a:p>
          <a:p>
            <a:endParaRPr lang="en-US" i="0" baseline="0" dirty="0"/>
          </a:p>
          <a:p>
            <a:r>
              <a:rPr lang="en-US" i="0" baseline="0" dirty="0"/>
              <a:t>The combination of </a:t>
            </a:r>
            <a:r>
              <a:rPr lang="en-US" i="0" baseline="0" dirty="0" err="1"/>
              <a:t>group_by</a:t>
            </a:r>
            <a:r>
              <a:rPr lang="en-US" i="0" baseline="0" dirty="0"/>
              <a:t>() and summarize() is extremely powerful.</a:t>
            </a:r>
            <a:endParaRPr lang="en-US" i="0" dirty="0"/>
          </a:p>
        </p:txBody>
      </p:sp>
      <p:sp>
        <p:nvSpPr>
          <p:cNvPr id="4" name="Slide Number Placeholder 3"/>
          <p:cNvSpPr>
            <a:spLocks noGrp="1"/>
          </p:cNvSpPr>
          <p:nvPr>
            <p:ph type="sldNum" sz="quarter" idx="10"/>
          </p:nvPr>
        </p:nvSpPr>
        <p:spPr/>
        <p:txBody>
          <a:bodyPr/>
          <a:lstStyle/>
          <a:p>
            <a:fld id="{0A193586-FEB5-7C43-8F44-7EFAE4EECA28}" type="slidenum">
              <a:rPr lang="en-US" smtClean="0"/>
              <a:t>22</a:t>
            </a:fld>
            <a:endParaRPr lang="en-US"/>
          </a:p>
        </p:txBody>
      </p:sp>
    </p:spTree>
    <p:extLst>
      <p:ext uri="{BB962C8B-B14F-4D97-AF65-F5344CB8AC3E}">
        <p14:creationId xmlns:p14="http://schemas.microsoft.com/office/powerpoint/2010/main" val="16721263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Using summarize() without </a:t>
            </a:r>
            <a:r>
              <a:rPr lang="en-US" dirty="0" err="1"/>
              <a:t>group_by</a:t>
            </a:r>
            <a:r>
              <a:rPr lang="en-US" dirty="0"/>
              <a:t>() we can count how many total rows there are.</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509206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2</a:t>
            </a:fld>
            <a:endParaRPr lang="en-US"/>
          </a:p>
        </p:txBody>
      </p:sp>
    </p:spTree>
    <p:extLst>
      <p:ext uri="{BB962C8B-B14F-4D97-AF65-F5344CB8AC3E}">
        <p14:creationId xmlns:p14="http://schemas.microsoft.com/office/powerpoint/2010/main" val="264850864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Adding </a:t>
            </a:r>
            <a:r>
              <a:rPr lang="en-US" dirty="0" err="1"/>
              <a:t>group_by</a:t>
            </a:r>
            <a:r>
              <a:rPr lang="en-US" dirty="0"/>
              <a:t>(), we count how many rows there are for each `</a:t>
            </a:r>
            <a:r>
              <a:rPr lang="en-US" dirty="0" err="1"/>
              <a:t>pan_day</a:t>
            </a:r>
            <a:r>
              <a:rPr lang="en-US" dirty="0"/>
              <a: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is the data that underlies the figure we looked at in slide 6.</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557147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25</a:t>
            </a:fld>
            <a:endParaRPr lang="en-US"/>
          </a:p>
        </p:txBody>
      </p:sp>
    </p:spTree>
    <p:extLst>
      <p:ext uri="{BB962C8B-B14F-4D97-AF65-F5344CB8AC3E}">
        <p14:creationId xmlns:p14="http://schemas.microsoft.com/office/powerpoint/2010/main" val="36948426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Number of tests per day.</a:t>
            </a:r>
          </a:p>
          <a:p>
            <a:pPr marL="0" lvl="0" indent="0" algn="l" rtl="0">
              <a:spcBef>
                <a:spcPts val="0"/>
              </a:spcBef>
              <a:spcAft>
                <a:spcPts val="0"/>
              </a:spcAft>
              <a:buNone/>
            </a:pPr>
            <a:r>
              <a:rPr lang="en-US" dirty="0"/>
              <a:t> </a:t>
            </a:r>
          </a:p>
          <a:p>
            <a:pPr marL="0" lvl="0" indent="0" algn="l" rtl="0">
              <a:spcBef>
                <a:spcPts val="0"/>
              </a:spcBef>
              <a:spcAft>
                <a:spcPts val="0"/>
              </a:spcAft>
              <a:buNone/>
            </a:pPr>
            <a:r>
              <a:rPr lang="en-US" dirty="0"/>
              <a:t>Points for each day.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Curve as smoothed point estimate (blue line) and confidence interval (dark gray shading), calculated using local polynomial regression (loess) with default settings.</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1364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193586-FEB5-7C43-8F44-7EFAE4EECA28}" type="slidenum">
              <a:rPr lang="en-US" smtClean="0"/>
              <a:t>29</a:t>
            </a:fld>
            <a:endParaRPr lang="en-US"/>
          </a:p>
        </p:txBody>
      </p:sp>
    </p:spTree>
    <p:extLst>
      <p:ext uri="{BB962C8B-B14F-4D97-AF65-F5344CB8AC3E}">
        <p14:creationId xmlns:p14="http://schemas.microsoft.com/office/powerpoint/2010/main" val="40307036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30</a:t>
            </a:fld>
            <a:endParaRPr lang="en-US"/>
          </a:p>
        </p:txBody>
      </p:sp>
    </p:spTree>
    <p:extLst>
      <p:ext uri="{BB962C8B-B14F-4D97-AF65-F5344CB8AC3E}">
        <p14:creationId xmlns:p14="http://schemas.microsoft.com/office/powerpoint/2010/main" val="21557267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dplyr</a:t>
            </a:r>
            <a:r>
              <a:rPr lang="en-US" dirty="0"/>
              <a:t> cheat sheet helps with the grammar of transforming data including functions functions grouping and summarizing data.</a:t>
            </a:r>
          </a:p>
          <a:p>
            <a:endParaRPr lang="en-US" dirty="0"/>
          </a:p>
          <a:p>
            <a:r>
              <a:rPr lang="en-US" dirty="0"/>
              <a:t>The </a:t>
            </a:r>
            <a:r>
              <a:rPr lang="en-US" dirty="0" err="1"/>
              <a:t>dplyr</a:t>
            </a:r>
            <a:r>
              <a:rPr lang="en-US" dirty="0"/>
              <a:t> cheat sheet is available on the RStudio website.</a:t>
            </a:r>
          </a:p>
        </p:txBody>
      </p:sp>
      <p:sp>
        <p:nvSpPr>
          <p:cNvPr id="4" name="Slide Number Placeholder 3"/>
          <p:cNvSpPr>
            <a:spLocks noGrp="1"/>
          </p:cNvSpPr>
          <p:nvPr>
            <p:ph type="sldNum" sz="quarter" idx="10"/>
          </p:nvPr>
        </p:nvSpPr>
        <p:spPr/>
        <p:txBody>
          <a:bodyPr/>
          <a:lstStyle/>
          <a:p>
            <a:fld id="{0A193586-FEB5-7C43-8F44-7EFAE4EECA28}" type="slidenum">
              <a:rPr lang="en-US" smtClean="0"/>
              <a:t>31</a:t>
            </a:fld>
            <a:endParaRPr lang="en-US"/>
          </a:p>
        </p:txBody>
      </p:sp>
    </p:spTree>
    <p:extLst>
      <p:ext uri="{BB962C8B-B14F-4D97-AF65-F5344CB8AC3E}">
        <p14:creationId xmlns:p14="http://schemas.microsoft.com/office/powerpoint/2010/main" val="19493171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32</a:t>
            </a:fld>
            <a:endParaRPr lang="en-US"/>
          </a:p>
        </p:txBody>
      </p:sp>
    </p:spTree>
    <p:extLst>
      <p:ext uri="{BB962C8B-B14F-4D97-AF65-F5344CB8AC3E}">
        <p14:creationId xmlns:p14="http://schemas.microsoft.com/office/powerpoint/2010/main" val="36996625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ask whether the appears to be a non-random association between whether SARS-CoV-2 RT-PCR testing result is positive and a patient’s insurance product. </a:t>
            </a:r>
          </a:p>
          <a:p>
            <a:endParaRPr lang="en-US" dirty="0"/>
          </a:p>
          <a:p>
            <a:r>
              <a:rPr lang="en-US" dirty="0"/>
              <a:t>We need to create a table organizing our count data and then need to ask how likely is the arrangement of the table counts given that there is no association.</a:t>
            </a:r>
          </a:p>
        </p:txBody>
      </p:sp>
      <p:sp>
        <p:nvSpPr>
          <p:cNvPr id="4" name="Slide Number Placeholder 3"/>
          <p:cNvSpPr>
            <a:spLocks noGrp="1"/>
          </p:cNvSpPr>
          <p:nvPr>
            <p:ph type="sldNum" sz="quarter" idx="5"/>
          </p:nvPr>
        </p:nvSpPr>
        <p:spPr/>
        <p:txBody>
          <a:bodyPr/>
          <a:lstStyle/>
          <a:p>
            <a:fld id="{0A193586-FEB5-7C43-8F44-7EFAE4EECA28}" type="slidenum">
              <a:rPr lang="en-US" smtClean="0"/>
              <a:t>35</a:t>
            </a:fld>
            <a:endParaRPr lang="en-US"/>
          </a:p>
        </p:txBody>
      </p:sp>
    </p:spTree>
    <p:extLst>
      <p:ext uri="{BB962C8B-B14F-4D97-AF65-F5344CB8AC3E}">
        <p14:creationId xmlns:p14="http://schemas.microsoft.com/office/powerpoint/2010/main" val="238130073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a:t>
            </a:r>
            <a:r>
              <a:rPr lang="en-US" dirty="0" err="1"/>
              <a:t>case_when</a:t>
            </a:r>
            <a:r>
              <a:rPr lang="en-US" dirty="0"/>
              <a:t>() function allows us to assign payor group types to a category.  In this example if no payor group is present we assign to “unassigned”, if the payor group is “charity care”, “medical assistance”, or ”self pay” we assign to other, for the remaining we assign as the provided payor group.</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filter functions limits our selection to cases where the result was ”positive” or “negative”.</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2039557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 we apply grouping and spreading to achieve a data format where we have 3 columns (payor group, count of positive results, count of negative results).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See the output of this wrangling on the next slide.</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37609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session we will continue our focus on transformation and introduce some tools for basic statistics and modeling also.</a:t>
            </a:r>
          </a:p>
        </p:txBody>
      </p:sp>
      <p:sp>
        <p:nvSpPr>
          <p:cNvPr id="4" name="Slide Number Placeholder 3"/>
          <p:cNvSpPr>
            <a:spLocks noGrp="1"/>
          </p:cNvSpPr>
          <p:nvPr>
            <p:ph type="sldNum" sz="quarter" idx="10"/>
          </p:nvPr>
        </p:nvSpPr>
        <p:spPr/>
        <p:txBody>
          <a:bodyPr/>
          <a:lstStyle/>
          <a:p>
            <a:fld id="{0A193586-FEB5-7C43-8F44-7EFAE4EECA28}" type="slidenum">
              <a:rPr lang="en-US" smtClean="0"/>
              <a:t>3</a:t>
            </a:fld>
            <a:endParaRPr lang="en-US"/>
          </a:p>
        </p:txBody>
      </p:sp>
    </p:spTree>
    <p:extLst>
      <p:ext uri="{BB962C8B-B14F-4D97-AF65-F5344CB8AC3E}">
        <p14:creationId xmlns:p14="http://schemas.microsoft.com/office/powerpoint/2010/main" val="40787939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Applying the </a:t>
            </a:r>
            <a:r>
              <a:rPr lang="en-US" dirty="0" err="1"/>
              <a:t>fisher.test</a:t>
            </a:r>
            <a:r>
              <a:rPr lang="en-US" dirty="0"/>
              <a:t>() function we find that payor group category as we have defined it in this example is associated with a PCR positive test result (p=0.0005).</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917553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can also apply regression modeling to our data.</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err="1"/>
              <a:t>glm</a:t>
            </a:r>
            <a:r>
              <a:rPr lang="en-US" dirty="0"/>
              <a:t>() is a function for generalized linear models.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this example we build a model evaluating test positivity as a function of payor group (commercial or government) and age.</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819044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model yields an odds ratio of 3.1 for payor group and 1.0 for age.</a:t>
            </a:r>
          </a:p>
          <a:p>
            <a:endParaRPr lang="en-US" dirty="0"/>
          </a:p>
          <a:p>
            <a:r>
              <a:rPr lang="en-US" dirty="0"/>
              <a:t>This suggests that the association of test positivity with government insurance product is not explained by the age of the patient.</a:t>
            </a:r>
          </a:p>
        </p:txBody>
      </p:sp>
      <p:sp>
        <p:nvSpPr>
          <p:cNvPr id="4" name="Slide Number Placeholder 3"/>
          <p:cNvSpPr>
            <a:spLocks noGrp="1"/>
          </p:cNvSpPr>
          <p:nvPr>
            <p:ph type="sldNum" sz="quarter" idx="5"/>
          </p:nvPr>
        </p:nvSpPr>
        <p:spPr/>
        <p:txBody>
          <a:bodyPr/>
          <a:lstStyle/>
          <a:p>
            <a:fld id="{0A193586-FEB5-7C43-8F44-7EFAE4EECA28}" type="slidenum">
              <a:rPr lang="en-US" smtClean="0"/>
              <a:t>41</a:t>
            </a:fld>
            <a:endParaRPr lang="en-US"/>
          </a:p>
        </p:txBody>
      </p:sp>
    </p:spTree>
    <p:extLst>
      <p:ext uri="{BB962C8B-B14F-4D97-AF65-F5344CB8AC3E}">
        <p14:creationId xmlns:p14="http://schemas.microsoft.com/office/powerpoint/2010/main" val="21250387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by introducing the concept of summarizing with with Summarize() function.</a:t>
            </a:r>
          </a:p>
        </p:txBody>
      </p:sp>
      <p:sp>
        <p:nvSpPr>
          <p:cNvPr id="4" name="Slide Number Placeholder 3"/>
          <p:cNvSpPr>
            <a:spLocks noGrp="1"/>
          </p:cNvSpPr>
          <p:nvPr>
            <p:ph type="sldNum" sz="quarter" idx="5"/>
          </p:nvPr>
        </p:nvSpPr>
        <p:spPr/>
        <p:txBody>
          <a:bodyPr/>
          <a:lstStyle/>
          <a:p>
            <a:fld id="{0A193586-FEB5-7C43-8F44-7EFAE4EECA28}" type="slidenum">
              <a:rPr lang="en-US" smtClean="0"/>
              <a:t>4</a:t>
            </a:fld>
            <a:endParaRPr lang="en-US"/>
          </a:p>
        </p:txBody>
      </p:sp>
    </p:spTree>
    <p:extLst>
      <p:ext uri="{BB962C8B-B14F-4D97-AF65-F5344CB8AC3E}">
        <p14:creationId xmlns:p14="http://schemas.microsoft.com/office/powerpoint/2010/main" val="13228447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straightforward and practical question that we might ask of our data set.</a:t>
            </a:r>
          </a:p>
          <a:p>
            <a:endParaRPr lang="en-US" dirty="0"/>
          </a:p>
          <a:p>
            <a:r>
              <a:rPr lang="en-US" dirty="0"/>
              <a:t>How many tests are ordered per day.</a:t>
            </a:r>
          </a:p>
          <a:p>
            <a:endParaRPr lang="en-US" dirty="0"/>
          </a:p>
          <a:p>
            <a:r>
              <a:rPr lang="en-US" dirty="0"/>
              <a:t>This visualization represents both groupings of data (each day is a group of data) and summaries of data (each data is represented by a count of orders in that day).</a:t>
            </a:r>
          </a:p>
          <a:p>
            <a:endParaRPr lang="en-US" dirty="0"/>
          </a:p>
          <a:p>
            <a:r>
              <a:rPr lang="en-US" dirty="0" err="1"/>
              <a:t>Dplyr</a:t>
            </a:r>
            <a:r>
              <a:rPr lang="en-US" dirty="0"/>
              <a:t> has handy functions to do both summarizing and grouping of data and we will explore them in this lesson.</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5</a:t>
            </a:fld>
            <a:endParaRPr lang="en-US"/>
          </a:p>
        </p:txBody>
      </p:sp>
    </p:spTree>
    <p:extLst>
      <p:ext uri="{BB962C8B-B14F-4D97-AF65-F5344CB8AC3E}">
        <p14:creationId xmlns:p14="http://schemas.microsoft.com/office/powerpoint/2010/main" val="18712882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Summarize allows us to take a variable (column) of data and apply a function</a:t>
            </a:r>
            <a:r>
              <a:rPr lang="en-US" baseline="0" dirty="0"/>
              <a:t> (or functions)</a:t>
            </a:r>
            <a:r>
              <a:rPr lang="en-US" dirty="0"/>
              <a:t> to all observations.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Using summarize we can return a single value, or summary.</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823948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 make summaries of our data we use the following code construct.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pass a data set using pipes to the summarize function.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Within the summarize function we provide a variable name and set it to a calculation or value that we define.</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470901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Let’s look at a simple example using summarize() to count the number of orders in a data set.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Note, that to simplify the data frame, we first will select 2 variables and include the first 4 observations.</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a:t>
            </a:r>
            <a:r>
              <a:rPr lang="en-US" baseline="0" dirty="0"/>
              <a:t> returns the number of observations or rows for a data frame.</a:t>
            </a:r>
          </a:p>
          <a:p>
            <a:pPr marL="0" lvl="0" indent="0" algn="l" rtl="0">
              <a:spcBef>
                <a:spcPts val="0"/>
              </a:spcBef>
              <a:spcAft>
                <a:spcPts val="0"/>
              </a:spcAft>
              <a:buNone/>
            </a:pPr>
            <a:endParaRPr lang="en-US" baseline="0"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067533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n_distinct</a:t>
            </a:r>
            <a:r>
              <a:rPr lang="en-US" dirty="0"/>
              <a:t>() counts the number of distinct,</a:t>
            </a:r>
            <a:r>
              <a:rPr lang="en-US" baseline="0" dirty="0"/>
              <a:t> or unique, observations. So, while there are 4 rows, there are only 3 distinct days</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488455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84CD6EC9-350B-7044-B5F0-8DCF21610B34}" type="datetime1">
              <a:rPr lang="en-US" smtClean="0">
                <a:solidFill>
                  <a:prstClr val="black">
                    <a:lumMod val="95000"/>
                    <a:lumOff val="5000"/>
                  </a:prstClr>
                </a:solidFill>
              </a:rPr>
              <a:t>12/9/21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lvl1pPr>
              <a:defRPr sz="1200"/>
            </a:lvl1pPr>
          </a:lstStyle>
          <a:p>
            <a:fld id="{E7EBC154-6848-214C-B925-399887F0DE31}" type="slidenum">
              <a:rPr lang="en-US" smtClean="0">
                <a:solidFill>
                  <a:prstClr val="black">
                    <a:lumMod val="95000"/>
                    <a:lumOff val="5000"/>
                  </a:prstClr>
                </a:solidFill>
              </a:rPr>
              <a:pPr/>
              <a:t>‹#›</a:t>
            </a:fld>
            <a:endParaRPr lang="en-US" dirty="0">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3F2FA98B-EA5F-714E-A794-F1873AF6F273}" type="datetime1">
              <a:rPr lang="en-US" smtClean="0">
                <a:solidFill>
                  <a:prstClr val="black">
                    <a:lumMod val="95000"/>
                    <a:lumOff val="5000"/>
                  </a:prstClr>
                </a:solidFill>
              </a:rPr>
              <a:t>12/9/21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21A48A3E-C0E7-224D-8307-E096DE5D56AC}" type="datetime1">
              <a:rPr lang="en-US" smtClean="0">
                <a:solidFill>
                  <a:prstClr val="black">
                    <a:lumMod val="95000"/>
                    <a:lumOff val="5000"/>
                  </a:prstClr>
                </a:solidFill>
              </a:rPr>
              <a:t>12/9/21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AC7F2C-1188-B142-BB61-171D61203300}" type="datetime1">
              <a:rPr lang="en-US" smtClean="0">
                <a:solidFill>
                  <a:prstClr val="black">
                    <a:lumMod val="95000"/>
                    <a:lumOff val="5000"/>
                  </a:prstClr>
                </a:solidFill>
              </a:rPr>
              <a:t>12/9/21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lvl1pPr>
              <a:defRPr sz="1200"/>
            </a:lvl1pPr>
          </a:lstStyle>
          <a:p>
            <a:fld id="{E7EBC154-6848-214C-B925-399887F0DE31}" type="slidenum">
              <a:rPr lang="en-US" smtClean="0">
                <a:solidFill>
                  <a:prstClr val="black">
                    <a:lumMod val="95000"/>
                    <a:lumOff val="5000"/>
                  </a:prstClr>
                </a:solidFill>
              </a:rPr>
              <a:pPr/>
              <a:t>‹#›</a:t>
            </a:fld>
            <a:endParaRPr lang="en-US" dirty="0">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8B80074-8971-E04D-9BC0-BE45F9FDAB75}" type="datetime1">
              <a:rPr lang="en-US" smtClean="0">
                <a:solidFill>
                  <a:prstClr val="black">
                    <a:lumMod val="95000"/>
                    <a:lumOff val="5000"/>
                  </a:prstClr>
                </a:solidFill>
              </a:rPr>
              <a:t>12/9/21</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B8EB8C1-84C2-8646-8732-51338E926D44}" type="datetime1">
              <a:rPr lang="en-US" smtClean="0">
                <a:solidFill>
                  <a:prstClr val="black">
                    <a:lumMod val="95000"/>
                    <a:lumOff val="5000"/>
                  </a:prstClr>
                </a:solidFill>
              </a:rPr>
              <a:t>12/9/21</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F1DE77-30E9-3F4D-BBA5-9B6AB79190B6}" type="datetime1">
              <a:rPr lang="en-US" smtClean="0">
                <a:solidFill>
                  <a:prstClr val="black">
                    <a:lumMod val="95000"/>
                    <a:lumOff val="5000"/>
                  </a:prstClr>
                </a:solidFill>
              </a:rPr>
              <a:t>12/9/21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3E7EBE-1DB2-E74E-9C44-79AC52ED10C9}" type="datetime1">
              <a:rPr lang="en-US" smtClean="0">
                <a:solidFill>
                  <a:prstClr val="black">
                    <a:lumMod val="95000"/>
                    <a:lumOff val="5000"/>
                  </a:prstClr>
                </a:solidFill>
              </a:rPr>
              <a:t>12/9/21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4597825" y="614555"/>
            <a:ext cx="2996437" cy="777536"/>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sz="4420" b="0" i="0">
                <a:solidFill>
                  <a:srgbClr val="005493"/>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C24838CF-CBF1-4447-82E7-DAC39F50D634}" type="datetime1">
              <a:rPr lang="en-US" smtClean="0"/>
              <a:t>12/9/21</a:t>
            </a:fld>
            <a:endParaRPr/>
          </a:p>
        </p:txBody>
      </p:sp>
      <p:sp>
        <p:nvSpPr>
          <p:cNvPr id="27" name="Google Shape;27;p4"/>
          <p:cNvSpPr txBox="1">
            <a:spLocks noGrp="1"/>
          </p:cNvSpPr>
          <p:nvPr>
            <p:ph type="sldNum" idx="12"/>
          </p:nvPr>
        </p:nvSpPr>
        <p:spPr>
          <a:xfrm>
            <a:off x="8778241" y="6377941"/>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7054480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p:cSld name="1_Blank">
    <p:spTree>
      <p:nvGrpSpPr>
        <p:cNvPr id="1" name="Shape 28"/>
        <p:cNvGrpSpPr/>
        <p:nvPr/>
      </p:nvGrpSpPr>
      <p:grpSpPr>
        <a:xfrm>
          <a:off x="0" y="0"/>
          <a:ext cx="0" cy="0"/>
          <a:chOff x="0" y="0"/>
          <a:chExt cx="0" cy="0"/>
        </a:xfrm>
      </p:grpSpPr>
      <p:sp>
        <p:nvSpPr>
          <p:cNvPr id="29" name="Google Shape;29;p5"/>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5"/>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F33664DC-9917-D640-9945-1A214E394308}" type="datetime1">
              <a:rPr lang="en-US" smtClean="0"/>
              <a:t>12/9/21</a:t>
            </a:fld>
            <a:endParaRPr/>
          </a:p>
        </p:txBody>
      </p:sp>
      <p:sp>
        <p:nvSpPr>
          <p:cNvPr id="31" name="Google Shape;31;p5"/>
          <p:cNvSpPr txBox="1">
            <a:spLocks noGrp="1"/>
          </p:cNvSpPr>
          <p:nvPr>
            <p:ph type="sldNum" idx="12"/>
          </p:nvPr>
        </p:nvSpPr>
        <p:spPr>
          <a:xfrm>
            <a:off x="8778241" y="6377941"/>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8238206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42AE76-ADD2-C54F-A619-039722557B09}" type="datetime1">
              <a:rPr lang="en-US" smtClean="0">
                <a:solidFill>
                  <a:prstClr val="black">
                    <a:lumMod val="95000"/>
                    <a:lumOff val="5000"/>
                  </a:prstClr>
                </a:solidFill>
              </a:rPr>
              <a:t>12/9/21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6EF16A-3B61-9E4F-9E1F-EB5DF7E46F00}" type="datetime1">
              <a:rPr lang="en-US" smtClean="0">
                <a:solidFill>
                  <a:prstClr val="black">
                    <a:lumMod val="95000"/>
                    <a:lumOff val="5000"/>
                  </a:prstClr>
                </a:solidFill>
              </a:rPr>
              <a:t>12/9/21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0A15ECA-FE03-EB4F-9287-38F194A60F5A}" type="datetime1">
              <a:rPr lang="en-US" smtClean="0">
                <a:solidFill>
                  <a:prstClr val="black">
                    <a:lumMod val="95000"/>
                    <a:lumOff val="5000"/>
                  </a:prstClr>
                </a:solidFill>
              </a:rPr>
              <a:t>12/9/21</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B440FEB-939C-6D4F-AA90-A288EC45062B}" type="datetime1">
              <a:rPr lang="en-US" smtClean="0">
                <a:solidFill>
                  <a:prstClr val="black">
                    <a:lumMod val="95000"/>
                    <a:lumOff val="5000"/>
                  </a:prstClr>
                </a:solidFill>
              </a:rPr>
              <a:t>12/9/21</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AE799EA-DDAD-854E-A05A-18B120B5A289}" type="datetime1">
              <a:rPr lang="en-US" smtClean="0">
                <a:solidFill>
                  <a:prstClr val="black">
                    <a:lumMod val="95000"/>
                    <a:lumOff val="5000"/>
                  </a:prstClr>
                </a:solidFill>
              </a:rPr>
              <a:t>12/9/21</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Your_Turn_10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F81D07-0F0E-C944-8AC9-C81607AC64B5}" type="datetime1">
              <a:rPr lang="en-US" smtClean="0">
                <a:solidFill>
                  <a:prstClr val="black">
                    <a:lumMod val="95000"/>
                    <a:lumOff val="5000"/>
                  </a:prstClr>
                </a:solidFill>
              </a:rPr>
              <a:t>12/9/21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Your_Turn_5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79F5013B-1C83-744C-AE64-CBAFADC9E8F0}" type="datetime1">
              <a:rPr lang="en-US" smtClean="0">
                <a:solidFill>
                  <a:prstClr val="black">
                    <a:lumMod val="95000"/>
                    <a:lumOff val="5000"/>
                  </a:prstClr>
                </a:solidFill>
              </a:rPr>
              <a:t>12/9/21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D19A642-2C89-DA4A-A5A6-140F44AFA833}" type="datetime1">
              <a:rPr lang="en-US" smtClean="0">
                <a:solidFill>
                  <a:prstClr val="black">
                    <a:lumMod val="95000"/>
                    <a:lumOff val="5000"/>
                  </a:prstClr>
                </a:solidFill>
              </a:rPr>
              <a:t>12/9/21</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2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dirty="0">
              <a:solidFill>
                <a:prstClr val="black">
                  <a:lumMod val="95000"/>
                  <a:lumOff val="5000"/>
                </a:prstClr>
              </a:solidFill>
            </a:endParaRPr>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46240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3" r:id="rId8"/>
    <p:sldLayoutId id="2147483674" r:id="rId9"/>
    <p:sldLayoutId id="2147483675" r:id="rId10"/>
    <p:sldLayoutId id="2147483676" r:id="rId11"/>
    <p:sldLayoutId id="2147483668" r:id="rId12"/>
    <p:sldLayoutId id="2147483669" r:id="rId13"/>
    <p:sldLayoutId id="2147483670" r:id="rId14"/>
    <p:sldLayoutId id="2147483671" r:id="rId15"/>
    <p:sldLayoutId id="2147483672" r:id="rId16"/>
    <p:sldLayoutId id="2147483677" r:id="rId17"/>
    <p:sldLayoutId id="2147483678" r:id="rId18"/>
  </p:sldLayoutIdLst>
  <p:hf hdr="0" ftr="0" dt="0"/>
  <p:txStyles>
    <p:titleStyle>
      <a:lvl1pPr algn="l" defTabSz="914400" rtl="0" eaLnBrk="1" latinLnBrk="0" hangingPunct="1">
        <a:lnSpc>
          <a:spcPct val="80000"/>
        </a:lnSpc>
        <a:spcBef>
          <a:spcPct val="0"/>
        </a:spcBef>
        <a:buNone/>
        <a:defRPr sz="5000" kern="1200" cap="none"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1.xml"/><Relationship Id="rId1" Type="http://schemas.openxmlformats.org/officeDocument/2006/relationships/slideLayout" Target="../slideLayouts/slideLayout18.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17.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17.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6.tiff"/></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2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34291" y="4960137"/>
            <a:ext cx="8963891" cy="1463040"/>
          </a:xfrm>
        </p:spPr>
        <p:txBody>
          <a:bodyPr>
            <a:normAutofit/>
          </a:bodyPr>
          <a:lstStyle/>
          <a:p>
            <a:r>
              <a:rPr lang="en-US" sz="4400" b="1" dirty="0"/>
              <a:t>Grouping and Summarizing Data</a:t>
            </a:r>
          </a:p>
        </p:txBody>
      </p:sp>
      <p:sp>
        <p:nvSpPr>
          <p:cNvPr id="3" name="Subtitle 2"/>
          <p:cNvSpPr>
            <a:spLocks noGrp="1"/>
          </p:cNvSpPr>
          <p:nvPr>
            <p:ph type="subTitle" idx="1"/>
          </p:nvPr>
        </p:nvSpPr>
        <p:spPr>
          <a:xfrm>
            <a:off x="8610599" y="4804013"/>
            <a:ext cx="3467669" cy="1673756"/>
          </a:xfrm>
        </p:spPr>
        <p:txBody>
          <a:bodyPr>
            <a:normAutofit/>
          </a:bodyPr>
          <a:lstStyle/>
          <a:p>
            <a:r>
              <a:rPr lang="en-US" sz="3200" dirty="0"/>
              <a:t>Patrick Mathias</a:t>
            </a:r>
          </a:p>
          <a:p>
            <a:r>
              <a:rPr lang="en-US" sz="3200" dirty="0"/>
              <a:t>Lesson 6</a:t>
            </a:r>
          </a:p>
          <a:p>
            <a:r>
              <a:rPr lang="en-US" sz="3200" dirty="0"/>
              <a:t>DLMP Fall 2021</a:t>
            </a:r>
          </a:p>
        </p:txBody>
      </p:sp>
    </p:spTree>
    <p:extLst>
      <p:ext uri="{BB962C8B-B14F-4D97-AF65-F5344CB8AC3E}">
        <p14:creationId xmlns:p14="http://schemas.microsoft.com/office/powerpoint/2010/main" val="767747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A2D24-E81A-8241-8BE4-10C628CAAAB4}"/>
              </a:ext>
            </a:extLst>
          </p:cNvPr>
          <p:cNvSpPr>
            <a:spLocks noGrp="1"/>
          </p:cNvSpPr>
          <p:nvPr>
            <p:ph type="title"/>
          </p:nvPr>
        </p:nvSpPr>
        <p:spPr/>
        <p:txBody>
          <a:bodyPr/>
          <a:lstStyle/>
          <a:p>
            <a:r>
              <a:rPr lang="en-US" dirty="0"/>
              <a:t>Your Turn #1</a:t>
            </a:r>
          </a:p>
        </p:txBody>
      </p:sp>
      <p:sp>
        <p:nvSpPr>
          <p:cNvPr id="3" name="Text Placeholder 2">
            <a:extLst>
              <a:ext uri="{FF2B5EF4-FFF2-40B4-BE49-F238E27FC236}">
                <a16:creationId xmlns:a16="http://schemas.microsoft.com/office/drawing/2014/main" id="{0F8623C7-1227-A04A-B096-498B1A18A501}"/>
              </a:ext>
            </a:extLst>
          </p:cNvPr>
          <p:cNvSpPr>
            <a:spLocks noGrp="1"/>
          </p:cNvSpPr>
          <p:nvPr>
            <p:ph type="body" sz="quarter" idx="13"/>
          </p:nvPr>
        </p:nvSpPr>
        <p:spPr>
          <a:xfrm>
            <a:off x="437883" y="2238375"/>
            <a:ext cx="11140224" cy="3998652"/>
          </a:xfrm>
        </p:spPr>
        <p:txBody>
          <a:bodyPr>
            <a:normAutofit fontScale="92500"/>
          </a:bodyPr>
          <a:lstStyle/>
          <a:p>
            <a:r>
              <a:rPr lang="en-US" dirty="0"/>
              <a:t>- Open “05 – Group by and </a:t>
            </a:r>
            <a:r>
              <a:rPr lang="en-US" dirty="0" err="1"/>
              <a:t>Summarize.Rmd</a:t>
            </a:r>
            <a:r>
              <a:rPr lang="en-US" dirty="0"/>
              <a:t>”</a:t>
            </a:r>
          </a:p>
          <a:p>
            <a:r>
              <a:rPr lang="en-US" dirty="0"/>
              <a:t>- Run the setup chunk</a:t>
            </a:r>
          </a:p>
          <a:p>
            <a:r>
              <a:rPr lang="en-US" dirty="0"/>
              <a:t>- Fill-in gaps to calculate: </a:t>
            </a:r>
          </a:p>
          <a:p>
            <a:r>
              <a:rPr lang="en-US" dirty="0"/>
              <a:t>  a) Mean count of orders per `</a:t>
            </a:r>
            <a:r>
              <a:rPr lang="en-US" dirty="0" err="1"/>
              <a:t>pan_day</a:t>
            </a:r>
            <a:r>
              <a:rPr lang="en-US" dirty="0"/>
              <a:t>`</a:t>
            </a:r>
          </a:p>
          <a:p>
            <a:r>
              <a:rPr lang="en-US" dirty="0"/>
              <a:t>  b) Mean count of orders per clinic</a:t>
            </a:r>
          </a:p>
        </p:txBody>
      </p:sp>
    </p:spTree>
    <p:extLst>
      <p:ext uri="{BB962C8B-B14F-4D97-AF65-F5344CB8AC3E}">
        <p14:creationId xmlns:p14="http://schemas.microsoft.com/office/powerpoint/2010/main" val="18783159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31769" y="199102"/>
            <a:ext cx="8466829" cy="6459794"/>
          </a:xfrm>
          <a:prstGeom prst="rect">
            <a:avLst/>
          </a:prstGeom>
        </p:spPr>
      </p:pic>
      <p:pic>
        <p:nvPicPr>
          <p:cNvPr id="3" name="Picture 2"/>
          <p:cNvPicPr>
            <a:picLocks noChangeAspect="1"/>
          </p:cNvPicPr>
          <p:nvPr/>
        </p:nvPicPr>
        <p:blipFill>
          <a:blip r:embed="rId4"/>
          <a:stretch>
            <a:fillRect/>
          </a:stretch>
        </p:blipFill>
        <p:spPr>
          <a:xfrm>
            <a:off x="655682" y="1020403"/>
            <a:ext cx="3152173" cy="5373022"/>
          </a:xfrm>
          <a:prstGeom prst="rect">
            <a:avLst/>
          </a:prstGeom>
          <a:ln w="28575">
            <a:solidFill>
              <a:schemeClr val="tx1"/>
            </a:solidFill>
          </a:ln>
          <a:effectLst>
            <a:outerShdw blurRad="50800" dist="38100" dir="2700000" algn="tl" rotWithShape="0">
              <a:prstClr val="black">
                <a:alpha val="40000"/>
              </a:prstClr>
            </a:outerShdw>
          </a:effectLst>
        </p:spPr>
      </p:pic>
      <p:sp>
        <p:nvSpPr>
          <p:cNvPr id="5" name="Rectangle 4"/>
          <p:cNvSpPr/>
          <p:nvPr/>
        </p:nvSpPr>
        <p:spPr>
          <a:xfrm>
            <a:off x="4336026" y="1622323"/>
            <a:ext cx="1858297" cy="2920180"/>
          </a:xfrm>
          <a:prstGeom prst="rect">
            <a:avLst/>
          </a:prstGeom>
          <a:solidFill>
            <a:schemeClr val="dk1">
              <a:alpha val="52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rapezoid 5"/>
          <p:cNvSpPr/>
          <p:nvPr/>
        </p:nvSpPr>
        <p:spPr>
          <a:xfrm rot="5400000">
            <a:off x="2323261" y="2522364"/>
            <a:ext cx="5368414" cy="2373712"/>
          </a:xfrm>
          <a:custGeom>
            <a:avLst/>
            <a:gdLst>
              <a:gd name="connsiteX0" fmla="*/ 0 w 5368414"/>
              <a:gd name="connsiteY0" fmla="*/ 2373711 h 2373711"/>
              <a:gd name="connsiteX1" fmla="*/ 593428 w 5368414"/>
              <a:gd name="connsiteY1" fmla="*/ 0 h 2373711"/>
              <a:gd name="connsiteX2" fmla="*/ 4774986 w 5368414"/>
              <a:gd name="connsiteY2" fmla="*/ 0 h 2373711"/>
              <a:gd name="connsiteX3" fmla="*/ 5368414 w 5368414"/>
              <a:gd name="connsiteY3" fmla="*/ 2373711 h 2373711"/>
              <a:gd name="connsiteX4" fmla="*/ 0 w 5368414"/>
              <a:gd name="connsiteY4" fmla="*/ 2373711 h 2373711"/>
              <a:gd name="connsiteX0" fmla="*/ 0 w 5368414"/>
              <a:gd name="connsiteY0" fmla="*/ 2373712 h 2373712"/>
              <a:gd name="connsiteX1" fmla="*/ 593428 w 5368414"/>
              <a:gd name="connsiteY1" fmla="*/ 1 h 2373712"/>
              <a:gd name="connsiteX2" fmla="*/ 3498638 w 5368414"/>
              <a:gd name="connsiteY2" fmla="*/ 0 h 2373712"/>
              <a:gd name="connsiteX3" fmla="*/ 5368414 w 5368414"/>
              <a:gd name="connsiteY3" fmla="*/ 2373712 h 2373712"/>
              <a:gd name="connsiteX4" fmla="*/ 0 w 5368414"/>
              <a:gd name="connsiteY4" fmla="*/ 2373712 h 2373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8414" h="2373712">
                <a:moveTo>
                  <a:pt x="0" y="2373712"/>
                </a:moveTo>
                <a:lnTo>
                  <a:pt x="593428" y="1"/>
                </a:lnTo>
                <a:lnTo>
                  <a:pt x="3498638" y="0"/>
                </a:lnTo>
                <a:lnTo>
                  <a:pt x="5368414" y="2373712"/>
                </a:lnTo>
                <a:lnTo>
                  <a:pt x="0" y="2373712"/>
                </a:lnTo>
                <a:close/>
              </a:path>
            </a:pathLst>
          </a:custGeom>
          <a:solidFill>
            <a:schemeClr val="tx1">
              <a:lumMod val="85000"/>
              <a:lumOff val="1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61280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72E27-01A8-5E4B-B5C1-7DDE6C5F2AD2}"/>
              </a:ext>
            </a:extLst>
          </p:cNvPr>
          <p:cNvSpPr>
            <a:spLocks noGrp="1"/>
          </p:cNvSpPr>
          <p:nvPr>
            <p:ph type="title"/>
          </p:nvPr>
        </p:nvSpPr>
        <p:spPr/>
        <p:txBody>
          <a:bodyPr/>
          <a:lstStyle/>
          <a:p>
            <a:r>
              <a:rPr lang="en-US" dirty="0"/>
              <a:t>Output the last day</a:t>
            </a:r>
          </a:p>
        </p:txBody>
      </p:sp>
      <p:sp>
        <p:nvSpPr>
          <p:cNvPr id="4" name="Google Shape;131;p17">
            <a:extLst>
              <a:ext uri="{FF2B5EF4-FFF2-40B4-BE49-F238E27FC236}">
                <a16:creationId xmlns:a16="http://schemas.microsoft.com/office/drawing/2014/main" id="{9DECED63-7231-3E47-ACAD-32CE0AAD432F}"/>
              </a:ext>
            </a:extLst>
          </p:cNvPr>
          <p:cNvSpPr/>
          <p:nvPr/>
        </p:nvSpPr>
        <p:spPr>
          <a:xfrm>
            <a:off x="858695" y="2646680"/>
            <a:ext cx="10215705" cy="1330959"/>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r>
              <a:rPr lang="en-US" sz="3600" dirty="0"/>
              <a:t>	</a:t>
            </a:r>
            <a:r>
              <a:rPr lang="en-US" sz="3600" dirty="0" err="1"/>
              <a:t>covid_testing</a:t>
            </a:r>
            <a:r>
              <a:rPr lang="en-US" sz="3600" dirty="0"/>
              <a:t> %&gt;%</a:t>
            </a:r>
          </a:p>
          <a:p>
            <a:r>
              <a:rPr lang="en-US" sz="3600" dirty="0"/>
              <a:t>  		summarize(</a:t>
            </a:r>
            <a:r>
              <a:rPr lang="en-US" sz="3600" dirty="0" err="1"/>
              <a:t>last_day</a:t>
            </a:r>
            <a:r>
              <a:rPr lang="en-US" sz="3600" dirty="0"/>
              <a:t> = last(</a:t>
            </a:r>
            <a:r>
              <a:rPr lang="en-US" sz="3600" dirty="0" err="1"/>
              <a:t>pan_day</a:t>
            </a:r>
            <a:r>
              <a:rPr lang="en-US" sz="3600" dirty="0"/>
              <a:t>))</a:t>
            </a:r>
            <a:endParaRPr sz="3600" dirty="0"/>
          </a:p>
        </p:txBody>
      </p:sp>
      <p:graphicFrame>
        <p:nvGraphicFramePr>
          <p:cNvPr id="5" name="Table 4">
            <a:extLst>
              <a:ext uri="{FF2B5EF4-FFF2-40B4-BE49-F238E27FC236}">
                <a16:creationId xmlns:a16="http://schemas.microsoft.com/office/drawing/2014/main" id="{E3D318C6-A341-DD40-8870-6501B4AD80C3}"/>
              </a:ext>
            </a:extLst>
          </p:cNvPr>
          <p:cNvGraphicFramePr>
            <a:graphicFrameLocks noGrp="1"/>
          </p:cNvGraphicFramePr>
          <p:nvPr>
            <p:extLst>
              <p:ext uri="{D42A27DB-BD31-4B8C-83A1-F6EECF244321}">
                <p14:modId xmlns:p14="http://schemas.microsoft.com/office/powerpoint/2010/main" val="2554039046"/>
              </p:ext>
            </p:extLst>
          </p:nvPr>
        </p:nvGraphicFramePr>
        <p:xfrm>
          <a:off x="2083124" y="4155475"/>
          <a:ext cx="3736808" cy="2287415"/>
        </p:xfrm>
        <a:graphic>
          <a:graphicData uri="http://schemas.openxmlformats.org/drawingml/2006/table">
            <a:tbl>
              <a:tblPr firstRow="1" bandRow="1"/>
              <a:tblGrid>
                <a:gridCol w="1505607">
                  <a:extLst>
                    <a:ext uri="{9D8B030D-6E8A-4147-A177-3AD203B41FA5}">
                      <a16:colId xmlns:a16="http://schemas.microsoft.com/office/drawing/2014/main" val="20000"/>
                    </a:ext>
                  </a:extLst>
                </a:gridCol>
                <a:gridCol w="2231201">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
        <p:nvSpPr>
          <p:cNvPr id="6" name="Google Shape;387;p40">
            <a:extLst>
              <a:ext uri="{FF2B5EF4-FFF2-40B4-BE49-F238E27FC236}">
                <a16:creationId xmlns:a16="http://schemas.microsoft.com/office/drawing/2014/main" id="{EE8C6E49-5BB9-D249-B913-500B1CA4DC5B}"/>
              </a:ext>
            </a:extLst>
          </p:cNvPr>
          <p:cNvSpPr/>
          <p:nvPr/>
        </p:nvSpPr>
        <p:spPr>
          <a:xfrm>
            <a:off x="6112192" y="4485686"/>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graphicFrame>
        <p:nvGraphicFramePr>
          <p:cNvPr id="7" name="Table 6">
            <a:extLst>
              <a:ext uri="{FF2B5EF4-FFF2-40B4-BE49-F238E27FC236}">
                <a16:creationId xmlns:a16="http://schemas.microsoft.com/office/drawing/2014/main" id="{59E242A1-1442-7445-A224-4D73A48755AD}"/>
              </a:ext>
            </a:extLst>
          </p:cNvPr>
          <p:cNvGraphicFramePr>
            <a:graphicFrameLocks noGrp="1"/>
          </p:cNvGraphicFramePr>
          <p:nvPr>
            <p:extLst>
              <p:ext uri="{D42A27DB-BD31-4B8C-83A1-F6EECF244321}">
                <p14:modId xmlns:p14="http://schemas.microsoft.com/office/powerpoint/2010/main" val="1830509825"/>
              </p:ext>
            </p:extLst>
          </p:nvPr>
        </p:nvGraphicFramePr>
        <p:xfrm>
          <a:off x="6838323" y="4155475"/>
          <a:ext cx="2051392" cy="892344"/>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last_day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97093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72E27-01A8-5E4B-B5C1-7DDE6C5F2AD2}"/>
              </a:ext>
            </a:extLst>
          </p:cNvPr>
          <p:cNvSpPr>
            <a:spLocks noGrp="1"/>
          </p:cNvSpPr>
          <p:nvPr>
            <p:ph type="title"/>
          </p:nvPr>
        </p:nvSpPr>
        <p:spPr/>
        <p:txBody>
          <a:bodyPr/>
          <a:lstStyle/>
          <a:p>
            <a:r>
              <a:rPr lang="en-US" dirty="0"/>
              <a:t>Calculate the median turnaround time</a:t>
            </a:r>
          </a:p>
        </p:txBody>
      </p:sp>
      <p:sp>
        <p:nvSpPr>
          <p:cNvPr id="3" name="Slide Number Placeholder 2">
            <a:extLst>
              <a:ext uri="{FF2B5EF4-FFF2-40B4-BE49-F238E27FC236}">
                <a16:creationId xmlns:a16="http://schemas.microsoft.com/office/drawing/2014/main" id="{81FC8083-CF10-4348-B6E9-E66066B8CB5C}"/>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13</a:t>
            </a:fld>
            <a:endParaRPr lang="en-US">
              <a:solidFill>
                <a:prstClr val="black">
                  <a:lumMod val="95000"/>
                  <a:lumOff val="5000"/>
                </a:prstClr>
              </a:solidFill>
            </a:endParaRPr>
          </a:p>
        </p:txBody>
      </p:sp>
      <p:sp>
        <p:nvSpPr>
          <p:cNvPr id="4" name="Google Shape;131;p17">
            <a:extLst>
              <a:ext uri="{FF2B5EF4-FFF2-40B4-BE49-F238E27FC236}">
                <a16:creationId xmlns:a16="http://schemas.microsoft.com/office/drawing/2014/main" id="{9DECED63-7231-3E47-ACAD-32CE0AAD432F}"/>
              </a:ext>
            </a:extLst>
          </p:cNvPr>
          <p:cNvSpPr/>
          <p:nvPr/>
        </p:nvSpPr>
        <p:spPr>
          <a:xfrm>
            <a:off x="988147" y="2084832"/>
            <a:ext cx="10215705" cy="2030583"/>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r>
              <a:rPr lang="en-US" sz="3600" dirty="0" err="1"/>
              <a:t>covid_testing</a:t>
            </a:r>
            <a:r>
              <a:rPr lang="en-US" sz="3600" dirty="0"/>
              <a:t> %&gt;%</a:t>
            </a:r>
          </a:p>
          <a:p>
            <a:r>
              <a:rPr lang="en-US" sz="3600" dirty="0"/>
              <a:t>  mutate(</a:t>
            </a:r>
            <a:r>
              <a:rPr lang="en-US" sz="3600" dirty="0" err="1"/>
              <a:t>col_ver_tat</a:t>
            </a:r>
            <a:r>
              <a:rPr lang="en-US" sz="3600" dirty="0"/>
              <a:t> = </a:t>
            </a:r>
            <a:r>
              <a:rPr lang="en-US" sz="3600" dirty="0" err="1"/>
              <a:t>col_rec_tat</a:t>
            </a:r>
            <a:r>
              <a:rPr lang="en-US" sz="3600" dirty="0"/>
              <a:t> + </a:t>
            </a:r>
            <a:r>
              <a:rPr lang="en-US" sz="3600" dirty="0" err="1"/>
              <a:t>rec_ver_tat</a:t>
            </a:r>
            <a:r>
              <a:rPr lang="en-US" sz="3600" dirty="0"/>
              <a:t>) %&gt;%</a:t>
            </a:r>
          </a:p>
          <a:p>
            <a:r>
              <a:rPr lang="en-US" sz="3600" dirty="0"/>
              <a:t>  summarize(</a:t>
            </a:r>
            <a:r>
              <a:rPr lang="en-US" sz="3600" dirty="0" err="1"/>
              <a:t>col_ver_tat_mean</a:t>
            </a:r>
            <a:r>
              <a:rPr lang="en-US" sz="3600" dirty="0"/>
              <a:t> = mean(</a:t>
            </a:r>
            <a:r>
              <a:rPr lang="en-US" sz="3600" dirty="0" err="1"/>
              <a:t>col_ver_tat</a:t>
            </a:r>
            <a:r>
              <a:rPr lang="en-US" sz="3600" dirty="0"/>
              <a:t>))</a:t>
            </a:r>
          </a:p>
        </p:txBody>
      </p:sp>
      <p:graphicFrame>
        <p:nvGraphicFramePr>
          <p:cNvPr id="5" name="Table 4">
            <a:extLst>
              <a:ext uri="{FF2B5EF4-FFF2-40B4-BE49-F238E27FC236}">
                <a16:creationId xmlns:a16="http://schemas.microsoft.com/office/drawing/2014/main" id="{E3D318C6-A341-DD40-8870-6501B4AD80C3}"/>
              </a:ext>
            </a:extLst>
          </p:cNvPr>
          <p:cNvGraphicFramePr>
            <a:graphicFrameLocks noGrp="1"/>
          </p:cNvGraphicFramePr>
          <p:nvPr>
            <p:extLst>
              <p:ext uri="{D42A27DB-BD31-4B8C-83A1-F6EECF244321}">
                <p14:modId xmlns:p14="http://schemas.microsoft.com/office/powerpoint/2010/main" val="3237735893"/>
              </p:ext>
            </p:extLst>
          </p:nvPr>
        </p:nvGraphicFramePr>
        <p:xfrm>
          <a:off x="1991360" y="4320449"/>
          <a:ext cx="4145280" cy="2287415"/>
        </p:xfrm>
        <a:graphic>
          <a:graphicData uri="http://schemas.openxmlformats.org/drawingml/2006/table">
            <a:tbl>
              <a:tblPr firstRow="1" bandRow="1"/>
              <a:tblGrid>
                <a:gridCol w="1330960">
                  <a:extLst>
                    <a:ext uri="{9D8B030D-6E8A-4147-A177-3AD203B41FA5}">
                      <a16:colId xmlns:a16="http://schemas.microsoft.com/office/drawing/2014/main" val="20000"/>
                    </a:ext>
                  </a:extLst>
                </a:gridCol>
                <a:gridCol w="1264565">
                  <a:extLst>
                    <a:ext uri="{9D8B030D-6E8A-4147-A177-3AD203B41FA5}">
                      <a16:colId xmlns:a16="http://schemas.microsoft.com/office/drawing/2014/main" val="20001"/>
                    </a:ext>
                  </a:extLst>
                </a:gridCol>
                <a:gridCol w="1549755">
                  <a:extLst>
                    <a:ext uri="{9D8B030D-6E8A-4147-A177-3AD203B41FA5}">
                      <a16:colId xmlns:a16="http://schemas.microsoft.com/office/drawing/2014/main" val="2979810540"/>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col_ver_tat</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6</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10</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11</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
        <p:nvSpPr>
          <p:cNvPr id="6" name="Google Shape;387;p40">
            <a:extLst>
              <a:ext uri="{FF2B5EF4-FFF2-40B4-BE49-F238E27FC236}">
                <a16:creationId xmlns:a16="http://schemas.microsoft.com/office/drawing/2014/main" id="{EE8C6E49-5BB9-D249-B913-500B1CA4DC5B}"/>
              </a:ext>
            </a:extLst>
          </p:cNvPr>
          <p:cNvSpPr/>
          <p:nvPr/>
        </p:nvSpPr>
        <p:spPr>
          <a:xfrm>
            <a:off x="6331585" y="5348195"/>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graphicFrame>
        <p:nvGraphicFramePr>
          <p:cNvPr id="7" name="Table 6">
            <a:extLst>
              <a:ext uri="{FF2B5EF4-FFF2-40B4-BE49-F238E27FC236}">
                <a16:creationId xmlns:a16="http://schemas.microsoft.com/office/drawing/2014/main" id="{59E242A1-1442-7445-A224-4D73A48755AD}"/>
              </a:ext>
            </a:extLst>
          </p:cNvPr>
          <p:cNvGraphicFramePr>
            <a:graphicFrameLocks noGrp="1"/>
          </p:cNvGraphicFramePr>
          <p:nvPr>
            <p:extLst>
              <p:ext uri="{D42A27DB-BD31-4B8C-83A1-F6EECF244321}">
                <p14:modId xmlns:p14="http://schemas.microsoft.com/office/powerpoint/2010/main" val="3631371861"/>
              </p:ext>
            </p:extLst>
          </p:nvPr>
        </p:nvGraphicFramePr>
        <p:xfrm>
          <a:off x="7000242" y="5017984"/>
          <a:ext cx="2646679" cy="892344"/>
        </p:xfrm>
        <a:graphic>
          <a:graphicData uri="http://schemas.openxmlformats.org/drawingml/2006/table">
            <a:tbl>
              <a:tblPr firstRow="1" bandRow="1"/>
              <a:tblGrid>
                <a:gridCol w="2646679">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col_ver_tat_mean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8.75</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304451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74B5B2A-6477-DF4A-B660-40EFD7CF4DF6}"/>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14</a:t>
            </a:fld>
            <a:endParaRPr lang="en-US">
              <a:solidFill>
                <a:prstClr val="black">
                  <a:lumMod val="95000"/>
                  <a:lumOff val="5000"/>
                </a:prstClr>
              </a:solidFill>
            </a:endParaRPr>
          </a:p>
        </p:txBody>
      </p:sp>
      <p:sp>
        <p:nvSpPr>
          <p:cNvPr id="3" name="Title 2">
            <a:extLst>
              <a:ext uri="{FF2B5EF4-FFF2-40B4-BE49-F238E27FC236}">
                <a16:creationId xmlns:a16="http://schemas.microsoft.com/office/drawing/2014/main" id="{5CD67772-ECC6-F54C-B5CD-41E993D1436D}"/>
              </a:ext>
            </a:extLst>
          </p:cNvPr>
          <p:cNvSpPr>
            <a:spLocks noGrp="1"/>
          </p:cNvSpPr>
          <p:nvPr>
            <p:ph type="title"/>
          </p:nvPr>
        </p:nvSpPr>
        <p:spPr/>
        <p:txBody>
          <a:bodyPr/>
          <a:lstStyle/>
          <a:p>
            <a:r>
              <a:rPr lang="en-US" dirty="0"/>
              <a:t>Your Turn #2</a:t>
            </a:r>
          </a:p>
        </p:txBody>
      </p:sp>
      <p:sp>
        <p:nvSpPr>
          <p:cNvPr id="4" name="Text Placeholder 3">
            <a:extLst>
              <a:ext uri="{FF2B5EF4-FFF2-40B4-BE49-F238E27FC236}">
                <a16:creationId xmlns:a16="http://schemas.microsoft.com/office/drawing/2014/main" id="{23248F5E-A834-234B-8422-C36E76965CA8}"/>
              </a:ext>
            </a:extLst>
          </p:cNvPr>
          <p:cNvSpPr>
            <a:spLocks noGrp="1"/>
          </p:cNvSpPr>
          <p:nvPr>
            <p:ph type="body" sz="quarter" idx="13"/>
          </p:nvPr>
        </p:nvSpPr>
        <p:spPr/>
        <p:txBody>
          <a:bodyPr/>
          <a:lstStyle/>
          <a:p>
            <a:r>
              <a:rPr lang="en-US" dirty="0"/>
              <a:t>For the </a:t>
            </a:r>
            <a:r>
              <a:rPr lang="en-US" dirty="0" err="1"/>
              <a:t>covid_testing</a:t>
            </a:r>
            <a:r>
              <a:rPr lang="en-US" dirty="0"/>
              <a:t> data frame, calculate the median collect-to-verify turnaround time.</a:t>
            </a:r>
          </a:p>
        </p:txBody>
      </p:sp>
    </p:spTree>
    <p:extLst>
      <p:ext uri="{BB962C8B-B14F-4D97-AF65-F5344CB8AC3E}">
        <p14:creationId xmlns:p14="http://schemas.microsoft.com/office/powerpoint/2010/main" val="15375805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856A2D24-E81A-8241-8BE4-10C628CAAAB4}"/>
              </a:ext>
            </a:extLst>
          </p:cNvPr>
          <p:cNvSpPr>
            <a:spLocks noGrp="1"/>
          </p:cNvSpPr>
          <p:nvPr>
            <p:ph type="title"/>
          </p:nvPr>
        </p:nvSpPr>
        <p:spPr/>
        <p:txBody>
          <a:bodyPr/>
          <a:lstStyle/>
          <a:p>
            <a:r>
              <a:rPr lang="en-US" dirty="0"/>
              <a:t>Pop Quiz</a:t>
            </a:r>
          </a:p>
        </p:txBody>
      </p:sp>
      <p:sp>
        <p:nvSpPr>
          <p:cNvPr id="7" name="Text Placeholder 2">
            <a:extLst>
              <a:ext uri="{FF2B5EF4-FFF2-40B4-BE49-F238E27FC236}">
                <a16:creationId xmlns:a16="http://schemas.microsoft.com/office/drawing/2014/main" id="{0F8623C7-1227-A04A-B096-498B1A18A501}"/>
              </a:ext>
            </a:extLst>
          </p:cNvPr>
          <p:cNvSpPr>
            <a:spLocks noGrp="1"/>
          </p:cNvSpPr>
          <p:nvPr>
            <p:ph type="body" sz="quarter" idx="13"/>
          </p:nvPr>
        </p:nvSpPr>
        <p:spPr/>
        <p:txBody>
          <a:bodyPr/>
          <a:lstStyle/>
          <a:p>
            <a:pPr marL="0" indent="0">
              <a:buNone/>
            </a:pPr>
            <a:r>
              <a:rPr lang="en-US" dirty="0"/>
              <a:t>How would you calculate the median number of orders per day?</a:t>
            </a:r>
          </a:p>
        </p:txBody>
      </p:sp>
      <p:pic>
        <p:nvPicPr>
          <p:cNvPr id="4" name="Picture 3"/>
          <p:cNvPicPr>
            <a:picLocks noChangeAspect="1"/>
          </p:cNvPicPr>
          <p:nvPr/>
        </p:nvPicPr>
        <p:blipFill>
          <a:blip r:embed="rId3"/>
          <a:stretch>
            <a:fillRect/>
          </a:stretch>
        </p:blipFill>
        <p:spPr>
          <a:xfrm>
            <a:off x="9398000" y="5194300"/>
            <a:ext cx="2692400" cy="1498600"/>
          </a:xfrm>
          <a:prstGeom prst="rect">
            <a:avLst/>
          </a:prstGeom>
        </p:spPr>
      </p:pic>
    </p:spTree>
    <p:extLst>
      <p:ext uri="{BB962C8B-B14F-4D97-AF65-F5344CB8AC3E}">
        <p14:creationId xmlns:p14="http://schemas.microsoft.com/office/powerpoint/2010/main" val="10938997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lstStyle/>
          <a:p>
            <a:r>
              <a:rPr lang="en-US" sz="5400" dirty="0">
                <a:solidFill>
                  <a:schemeClr val="tx1"/>
                </a:solidFill>
              </a:rPr>
              <a:t>Grouping your data</a:t>
            </a:r>
            <a:endParaRPr lang="en-US" dirty="0">
              <a:solidFill>
                <a:schemeClr val="tx1"/>
              </a:solidFill>
            </a:endParaRPr>
          </a:p>
        </p:txBody>
      </p:sp>
    </p:spTree>
    <p:extLst>
      <p:ext uri="{BB962C8B-B14F-4D97-AF65-F5344CB8AC3E}">
        <p14:creationId xmlns:p14="http://schemas.microsoft.com/office/powerpoint/2010/main" val="4780471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Google Shape;154;p18"/>
          <p:cNvGraphicFramePr/>
          <p:nvPr/>
        </p:nvGraphicFramePr>
        <p:xfrm>
          <a:off x="1629651" y="2861916"/>
          <a:ext cx="3622445" cy="2690254"/>
        </p:xfrm>
        <a:graphic>
          <a:graphicData uri="http://schemas.openxmlformats.org/drawingml/2006/table">
            <a:tbl>
              <a:tblPr firstRow="1" bandRow="1">
                <a:noFill/>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gridCol w="1220498">
                  <a:extLst>
                    <a:ext uri="{9D8B030D-6E8A-4147-A177-3AD203B41FA5}">
                      <a16:colId xmlns:a16="http://schemas.microsoft.com/office/drawing/2014/main" val="20003"/>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sp>
        <p:nvSpPr>
          <p:cNvPr id="4" name="Right Arrow 3"/>
          <p:cNvSpPr/>
          <p:nvPr/>
        </p:nvSpPr>
        <p:spPr>
          <a:xfrm>
            <a:off x="5811233" y="2941197"/>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Google Shape;154;p18"/>
          <p:cNvGraphicFramePr/>
          <p:nvPr/>
        </p:nvGraphicFramePr>
        <p:xfrm>
          <a:off x="7218468" y="2552806"/>
          <a:ext cx="3622445" cy="1152966"/>
        </p:xfrm>
        <a:graphic>
          <a:graphicData uri="http://schemas.openxmlformats.org/drawingml/2006/table">
            <a:tbl>
              <a:tblPr firstRow="1" bandRow="1">
                <a:noFill/>
                <a:effectLst>
                  <a:outerShdw blurRad="50800" dist="533400" dir="2700000" algn="tl" rotWithShape="0">
                    <a:prstClr val="black">
                      <a:alpha val="40000"/>
                    </a:prstClr>
                  </a:outerShdw>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gridCol w="1220498">
                  <a:extLst>
                    <a:ext uri="{9D8B030D-6E8A-4147-A177-3AD203B41FA5}">
                      <a16:colId xmlns:a16="http://schemas.microsoft.com/office/drawing/2014/main" val="20003"/>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bl>
          </a:graphicData>
        </a:graphic>
      </p:graphicFrame>
      <p:sp>
        <p:nvSpPr>
          <p:cNvPr id="7" name="TextBox 6"/>
          <p:cNvSpPr txBox="1"/>
          <p:nvPr/>
        </p:nvSpPr>
        <p:spPr>
          <a:xfrm>
            <a:off x="951213" y="686765"/>
            <a:ext cx="2628989" cy="923330"/>
          </a:xfrm>
          <a:prstGeom prst="rect">
            <a:avLst/>
          </a:prstGeom>
          <a:noFill/>
        </p:spPr>
        <p:txBody>
          <a:bodyPr wrap="none" rtlCol="0">
            <a:spAutoFit/>
          </a:bodyPr>
          <a:lstStyle/>
          <a:p>
            <a:r>
              <a:rPr lang="en-US" sz="5400" dirty="0" err="1">
                <a:latin typeface="+mj-lt"/>
                <a:sym typeface="Calibri"/>
              </a:rPr>
              <a:t>group_by</a:t>
            </a:r>
            <a:r>
              <a:rPr lang="en-US" sz="5400" dirty="0">
                <a:latin typeface="Calibri"/>
                <a:sym typeface="Calibri"/>
              </a:rPr>
              <a:t>()</a:t>
            </a:r>
            <a:endParaRPr lang="en-US" dirty="0"/>
          </a:p>
        </p:txBody>
      </p:sp>
      <p:sp>
        <p:nvSpPr>
          <p:cNvPr id="8"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9" name="Google Shape;154;p18"/>
          <p:cNvGraphicFramePr/>
          <p:nvPr/>
        </p:nvGraphicFramePr>
        <p:xfrm>
          <a:off x="7510605" y="3129289"/>
          <a:ext cx="3622445" cy="1152966"/>
        </p:xfrm>
        <a:graphic>
          <a:graphicData uri="http://schemas.openxmlformats.org/drawingml/2006/table">
            <a:tbl>
              <a:tblPr firstRow="1" bandRow="1">
                <a:noFill/>
                <a:effectLst>
                  <a:outerShdw blurRad="50800" dist="533400" dir="2700000" algn="tl" rotWithShape="0">
                    <a:prstClr val="black">
                      <a:alpha val="40000"/>
                    </a:prstClr>
                  </a:outerShdw>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gridCol w="1220498">
                  <a:extLst>
                    <a:ext uri="{9D8B030D-6E8A-4147-A177-3AD203B41FA5}">
                      <a16:colId xmlns:a16="http://schemas.microsoft.com/office/drawing/2014/main" val="20003"/>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bl>
          </a:graphicData>
        </a:graphic>
      </p:graphicFrame>
      <p:graphicFrame>
        <p:nvGraphicFramePr>
          <p:cNvPr id="10" name="Google Shape;154;p18"/>
          <p:cNvGraphicFramePr/>
          <p:nvPr/>
        </p:nvGraphicFramePr>
        <p:xfrm>
          <a:off x="7802743" y="3705772"/>
          <a:ext cx="3622445" cy="1152966"/>
        </p:xfrm>
        <a:graphic>
          <a:graphicData uri="http://schemas.openxmlformats.org/drawingml/2006/table">
            <a:tbl>
              <a:tblPr firstRow="1" bandRow="1">
                <a:noFill/>
                <a:effectLst>
                  <a:outerShdw blurRad="50800" dist="533400" dir="2700000" algn="tl" rotWithShape="0">
                    <a:prstClr val="black">
                      <a:alpha val="40000"/>
                    </a:prstClr>
                  </a:outerShdw>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gridCol w="1220498">
                  <a:extLst>
                    <a:ext uri="{9D8B030D-6E8A-4147-A177-3AD203B41FA5}">
                      <a16:colId xmlns:a16="http://schemas.microsoft.com/office/drawing/2014/main" val="20003"/>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1960996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72054" y="712657"/>
            <a:ext cx="2628989" cy="923330"/>
          </a:xfrm>
          <a:prstGeom prst="rect">
            <a:avLst/>
          </a:prstGeom>
          <a:noFill/>
        </p:spPr>
        <p:txBody>
          <a:bodyPr wrap="none" rtlCol="0">
            <a:spAutoFit/>
          </a:bodyPr>
          <a:lstStyle/>
          <a:p>
            <a:r>
              <a:rPr lang="en-US" sz="5400" dirty="0" err="1">
                <a:latin typeface="+mj-lt"/>
                <a:sym typeface="Calibri"/>
              </a:rPr>
              <a:t>group_by</a:t>
            </a:r>
            <a:r>
              <a:rPr lang="en-US" sz="5400" dirty="0">
                <a:latin typeface="Calibri"/>
                <a:sym typeface="Calibri"/>
              </a:rPr>
              <a:t>()</a:t>
            </a:r>
            <a:endParaRPr lang="en-US" dirty="0"/>
          </a:p>
        </p:txBody>
      </p:sp>
      <p:sp>
        <p:nvSpPr>
          <p:cNvPr id="5" name="Google Shape;131;p17"/>
          <p:cNvSpPr/>
          <p:nvPr/>
        </p:nvSpPr>
        <p:spPr>
          <a:xfrm>
            <a:off x="1072055" y="2645979"/>
            <a:ext cx="10762593" cy="1497972"/>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6" name="Rectangle 5"/>
          <p:cNvSpPr/>
          <p:nvPr/>
        </p:nvSpPr>
        <p:spPr>
          <a:xfrm>
            <a:off x="1760075" y="2704322"/>
            <a:ext cx="8424455" cy="1077218"/>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a:t>
            </a:r>
            <a:r>
              <a:rPr lang="en-US" sz="3200" dirty="0" err="1">
                <a:latin typeface="Consolas" panose="020B0609020204030204" pitchFamily="49" charset="0"/>
                <a:ea typeface="Courier New"/>
                <a:cs typeface="Consolas" panose="020B0609020204030204" pitchFamily="49" charset="0"/>
                <a:sym typeface="Courier New"/>
              </a:rPr>
              <a:t>group_by</a:t>
            </a:r>
            <a:r>
              <a:rPr lang="en-US" sz="3200" dirty="0">
                <a:latin typeface="Consolas" panose="020B0609020204030204" pitchFamily="49" charset="0"/>
                <a:ea typeface="Courier New"/>
                <a:cs typeface="Consolas" panose="020B0609020204030204" pitchFamily="49" charset="0"/>
                <a:sym typeface="Courier New"/>
              </a:rPr>
              <a:t>(</a:t>
            </a:r>
            <a:r>
              <a:rPr lang="en-US" sz="3200" dirty="0">
                <a:solidFill>
                  <a:srgbClr val="538DD5"/>
                </a:solidFill>
                <a:latin typeface="Consolas" panose="020B0609020204030204" pitchFamily="49" charset="0"/>
                <a:ea typeface="Courier New"/>
                <a:cs typeface="Consolas" panose="020B0609020204030204" pitchFamily="49" charset="0"/>
                <a:sym typeface="Courier New"/>
              </a:rPr>
              <a:t>variable</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8" name="Google Shape;137;p17"/>
          <p:cNvSpPr/>
          <p:nvPr/>
        </p:nvSpPr>
        <p:spPr>
          <a:xfrm>
            <a:off x="3055666" y="3774494"/>
            <a:ext cx="3135583" cy="2033420"/>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 name="connsiteX0" fmla="*/ 0 w 2183801"/>
              <a:gd name="connsiteY0" fmla="*/ 1129596 h 2448216"/>
              <a:gd name="connsiteX1" fmla="*/ 263730 w 2183801"/>
              <a:gd name="connsiteY1" fmla="*/ 865866 h 2448216"/>
              <a:gd name="connsiteX2" fmla="*/ 1209057 w 2183801"/>
              <a:gd name="connsiteY2" fmla="*/ 843552 h 2448216"/>
              <a:gd name="connsiteX3" fmla="*/ 1806423 w 2183801"/>
              <a:gd name="connsiteY3" fmla="*/ 0 h 2448216"/>
              <a:gd name="connsiteX4" fmla="*/ 1478117 w 2183801"/>
              <a:gd name="connsiteY4" fmla="*/ 877024 h 2448216"/>
              <a:gd name="connsiteX5" fmla="*/ 1920071 w 2183801"/>
              <a:gd name="connsiteY5" fmla="*/ 865866 h 2448216"/>
              <a:gd name="connsiteX6" fmla="*/ 2183801 w 2183801"/>
              <a:gd name="connsiteY6" fmla="*/ 1129596 h 2448216"/>
              <a:gd name="connsiteX7" fmla="*/ 2183801 w 2183801"/>
              <a:gd name="connsiteY7" fmla="*/ 1129591 h 2448216"/>
              <a:gd name="connsiteX8" fmla="*/ 2183801 w 2183801"/>
              <a:gd name="connsiteY8" fmla="*/ 1129591 h 2448216"/>
              <a:gd name="connsiteX9" fmla="*/ 2183801 w 2183801"/>
              <a:gd name="connsiteY9" fmla="*/ 1525179 h 2448216"/>
              <a:gd name="connsiteX10" fmla="*/ 2183801 w 2183801"/>
              <a:gd name="connsiteY10" fmla="*/ 2184486 h 2448216"/>
              <a:gd name="connsiteX11" fmla="*/ 1920071 w 2183801"/>
              <a:gd name="connsiteY11" fmla="*/ 2448216 h 2448216"/>
              <a:gd name="connsiteX12" fmla="*/ 909917 w 2183801"/>
              <a:gd name="connsiteY12" fmla="*/ 2448216 h 2448216"/>
              <a:gd name="connsiteX13" fmla="*/ 363967 w 2183801"/>
              <a:gd name="connsiteY13" fmla="*/ 2448216 h 2448216"/>
              <a:gd name="connsiteX14" fmla="*/ 363967 w 2183801"/>
              <a:gd name="connsiteY14" fmla="*/ 2448216 h 2448216"/>
              <a:gd name="connsiteX15" fmla="*/ 263730 w 2183801"/>
              <a:gd name="connsiteY15" fmla="*/ 2448216 h 2448216"/>
              <a:gd name="connsiteX16" fmla="*/ 0 w 2183801"/>
              <a:gd name="connsiteY16" fmla="*/ 2184486 h 2448216"/>
              <a:gd name="connsiteX17" fmla="*/ 0 w 2183801"/>
              <a:gd name="connsiteY17" fmla="*/ 1525179 h 2448216"/>
              <a:gd name="connsiteX18" fmla="*/ 0 w 2183801"/>
              <a:gd name="connsiteY18" fmla="*/ 1129591 h 2448216"/>
              <a:gd name="connsiteX19" fmla="*/ 0 w 2183801"/>
              <a:gd name="connsiteY19" fmla="*/ 1129591 h 2448216"/>
              <a:gd name="connsiteX20" fmla="*/ 0 w 2183801"/>
              <a:gd name="connsiteY20" fmla="*/ 1129596 h 244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448216">
                <a:moveTo>
                  <a:pt x="0" y="1129596"/>
                </a:moveTo>
                <a:cubicBezTo>
                  <a:pt x="0" y="983942"/>
                  <a:pt x="118076" y="865866"/>
                  <a:pt x="263730" y="865866"/>
                </a:cubicBezTo>
                <a:lnTo>
                  <a:pt x="1209057" y="843552"/>
                </a:lnTo>
                <a:lnTo>
                  <a:pt x="1806423" y="0"/>
                </a:lnTo>
                <a:lnTo>
                  <a:pt x="1478117" y="877024"/>
                </a:lnTo>
                <a:lnTo>
                  <a:pt x="1920071" y="865866"/>
                </a:lnTo>
                <a:cubicBezTo>
                  <a:pt x="2065725" y="865866"/>
                  <a:pt x="2183801" y="983942"/>
                  <a:pt x="2183801" y="1129596"/>
                </a:cubicBezTo>
                <a:lnTo>
                  <a:pt x="2183801" y="1129591"/>
                </a:lnTo>
                <a:lnTo>
                  <a:pt x="2183801" y="1129591"/>
                </a:lnTo>
                <a:lnTo>
                  <a:pt x="2183801" y="1525179"/>
                </a:lnTo>
                <a:lnTo>
                  <a:pt x="2183801" y="2184486"/>
                </a:lnTo>
                <a:cubicBezTo>
                  <a:pt x="2183801" y="2330140"/>
                  <a:pt x="2065725" y="2448216"/>
                  <a:pt x="1920071" y="2448216"/>
                </a:cubicBezTo>
                <a:lnTo>
                  <a:pt x="909917" y="2448216"/>
                </a:lnTo>
                <a:lnTo>
                  <a:pt x="363967" y="2448216"/>
                </a:lnTo>
                <a:lnTo>
                  <a:pt x="363967" y="2448216"/>
                </a:lnTo>
                <a:lnTo>
                  <a:pt x="263730" y="2448216"/>
                </a:lnTo>
                <a:cubicBezTo>
                  <a:pt x="118076" y="2448216"/>
                  <a:pt x="0" y="2330140"/>
                  <a:pt x="0" y="2184486"/>
                </a:cubicBezTo>
                <a:lnTo>
                  <a:pt x="0" y="1525179"/>
                </a:lnTo>
                <a:lnTo>
                  <a:pt x="0" y="1129591"/>
                </a:lnTo>
                <a:lnTo>
                  <a:pt x="0" y="1129591"/>
                </a:lnTo>
                <a:lnTo>
                  <a:pt x="0" y="1129596"/>
                </a:lnTo>
                <a:close/>
              </a:path>
            </a:pathLst>
          </a:custGeom>
          <a:solidFill>
            <a:srgbClr val="78AAD6"/>
          </a:solidFill>
          <a:ln>
            <a:noFill/>
          </a:ln>
        </p:spPr>
        <p:txBody>
          <a:bodyPr spcFirstLastPara="1" wrap="square" lIns="0" tIns="0" rIns="0" bIns="0" anchor="t" anchorCtr="0">
            <a:noAutofit/>
          </a:bodyPr>
          <a:lstStyle/>
          <a:p>
            <a:endParaRPr sz="964"/>
          </a:p>
        </p:txBody>
      </p:sp>
      <p:sp>
        <p:nvSpPr>
          <p:cNvPr id="9" name="Google Shape;138;p17"/>
          <p:cNvSpPr txBox="1"/>
          <p:nvPr/>
        </p:nvSpPr>
        <p:spPr>
          <a:xfrm>
            <a:off x="3210763" y="4664104"/>
            <a:ext cx="2913812" cy="1143810"/>
          </a:xfrm>
          <a:prstGeom prst="rect">
            <a:avLst/>
          </a:prstGeom>
          <a:noFill/>
          <a:ln>
            <a:noFill/>
          </a:ln>
        </p:spPr>
        <p:txBody>
          <a:bodyPr spcFirstLastPara="1" wrap="square" lIns="0" tIns="32652" rIns="0" bIns="0" anchor="t" anchorCtr="0">
            <a:noAutofit/>
          </a:bodyPr>
          <a:lstStyle/>
          <a:p>
            <a:pPr marL="208524" marR="2721" indent="-202061" algn="ctr">
              <a:lnSpc>
                <a:spcPct val="113506"/>
              </a:lnSpc>
            </a:pPr>
            <a:r>
              <a:rPr lang="en-US" sz="2800" b="1" dirty="0">
                <a:solidFill>
                  <a:srgbClr val="FFFFFF"/>
                </a:solidFill>
                <a:latin typeface="Trebuchet MS"/>
                <a:ea typeface="Trebuchet MS"/>
                <a:cs typeface="Trebuchet MS"/>
                <a:sym typeface="Trebuchet MS"/>
              </a:rPr>
              <a:t>name of variable to group by</a:t>
            </a:r>
            <a:endParaRPr sz="2800" dirty="0">
              <a:latin typeface="Trebuchet MS"/>
              <a:ea typeface="Trebuchet MS"/>
              <a:cs typeface="Trebuchet MS"/>
              <a:sym typeface="Trebuchet MS"/>
            </a:endParaRPr>
          </a:p>
        </p:txBody>
      </p:sp>
      <p:sp>
        <p:nvSpPr>
          <p:cNvPr id="13" name="Google Shape;296;p32"/>
          <p:cNvSpPr txBox="1"/>
          <p:nvPr/>
        </p:nvSpPr>
        <p:spPr>
          <a:xfrm>
            <a:off x="1072054" y="2075342"/>
            <a:ext cx="1076259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3200" i="1" dirty="0">
                <a:latin typeface="Calibri"/>
                <a:ea typeface="Calibri"/>
                <a:cs typeface="Calibri"/>
                <a:sym typeface="Calibri"/>
              </a:rPr>
              <a:t>Grouping observations based on a specific </a:t>
            </a:r>
            <a:r>
              <a:rPr lang="en-US" sz="3200" i="1" dirty="0">
                <a:solidFill>
                  <a:srgbClr val="0070C0"/>
                </a:solidFill>
                <a:latin typeface="Calibri"/>
                <a:ea typeface="Calibri"/>
                <a:cs typeface="Calibri"/>
                <a:sym typeface="Calibri"/>
              </a:rPr>
              <a:t>variable</a:t>
            </a:r>
            <a:r>
              <a:rPr lang="en-US" sz="3200" i="1" dirty="0">
                <a:latin typeface="Calibri"/>
                <a:ea typeface="Calibri"/>
                <a:cs typeface="Calibri"/>
                <a:sym typeface="Calibri"/>
              </a:rPr>
              <a:t>’s values</a:t>
            </a:r>
            <a:endParaRPr sz="3200" i="1" dirty="0">
              <a:latin typeface="Calibri"/>
              <a:ea typeface="Calibri"/>
              <a:cs typeface="Calibri"/>
              <a:sym typeface="Calibri"/>
            </a:endParaRPr>
          </a:p>
        </p:txBody>
      </p:sp>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Tree>
    <p:extLst>
      <p:ext uri="{BB962C8B-B14F-4D97-AF65-F5344CB8AC3E}">
        <p14:creationId xmlns:p14="http://schemas.microsoft.com/office/powerpoint/2010/main" val="1924504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80759" y="742329"/>
            <a:ext cx="2628989" cy="923330"/>
          </a:xfrm>
          <a:prstGeom prst="rect">
            <a:avLst/>
          </a:prstGeom>
          <a:noFill/>
        </p:spPr>
        <p:txBody>
          <a:bodyPr wrap="none" rtlCol="0">
            <a:spAutoFit/>
          </a:bodyPr>
          <a:lstStyle/>
          <a:p>
            <a:r>
              <a:rPr lang="en-US" sz="5400" dirty="0" err="1">
                <a:latin typeface="+mj-lt"/>
                <a:sym typeface="Calibri"/>
              </a:rPr>
              <a:t>group_by</a:t>
            </a:r>
            <a:r>
              <a:rPr lang="en-US" sz="5400" dirty="0">
                <a:latin typeface="Calibri"/>
                <a:sym typeface="Calibri"/>
              </a:rPr>
              <a:t>()</a:t>
            </a:r>
            <a:endParaRPr lang="en-US" dirty="0"/>
          </a:p>
        </p:txBody>
      </p:sp>
      <p:sp>
        <p:nvSpPr>
          <p:cNvPr id="5" name="Google Shape;131;p17"/>
          <p:cNvSpPr/>
          <p:nvPr/>
        </p:nvSpPr>
        <p:spPr>
          <a:xfrm>
            <a:off x="1072055" y="2255454"/>
            <a:ext cx="10762593" cy="1284159"/>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6" name="Rectangle 5"/>
          <p:cNvSpPr/>
          <p:nvPr/>
        </p:nvSpPr>
        <p:spPr>
          <a:xfrm>
            <a:off x="1760075" y="2313797"/>
            <a:ext cx="8424455" cy="1077218"/>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endPar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endParaRPr>
          </a:p>
          <a:p>
            <a:r>
              <a:rPr lang="en-US" sz="3200" dirty="0">
                <a:latin typeface="Consolas" panose="020B0609020204030204" pitchFamily="49" charset="0"/>
                <a:ea typeface="Courier New"/>
                <a:cs typeface="Consolas" panose="020B0609020204030204" pitchFamily="49" charset="0"/>
                <a:sym typeface="Courier New"/>
              </a:rPr>
              <a:t>	</a:t>
            </a:r>
            <a:r>
              <a:rPr lang="en-US" sz="3200" dirty="0" err="1">
                <a:latin typeface="Consolas" panose="020B0609020204030204" pitchFamily="49" charset="0"/>
                <a:ea typeface="Courier New"/>
                <a:cs typeface="Consolas" panose="020B0609020204030204" pitchFamily="49" charset="0"/>
                <a:sym typeface="Courier New"/>
              </a:rPr>
              <a:t>group_by</a:t>
            </a:r>
            <a:r>
              <a:rPr lang="en-US" sz="3200" dirty="0">
                <a:latin typeface="Consolas" panose="020B0609020204030204" pitchFamily="49" charset="0"/>
                <a:ea typeface="Courier New"/>
                <a:cs typeface="Consolas" panose="020B0609020204030204" pitchFamily="49" charset="0"/>
                <a:sym typeface="Courier New"/>
              </a:rPr>
              <a:t>(</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pan_day</a:t>
            </a:r>
            <a:r>
              <a:rPr lang="en-US" sz="3200" dirty="0">
                <a:latin typeface="Consolas" panose="020B0609020204030204" pitchFamily="49" charset="0"/>
                <a:ea typeface="Courier New"/>
                <a:cs typeface="Consolas" panose="020B0609020204030204" pitchFamily="49" charset="0"/>
                <a:sym typeface="Courier New"/>
              </a:rPr>
              <a:t>)</a:t>
            </a:r>
            <a:endParaRPr lang="en-US" sz="800" dirty="0"/>
          </a:p>
        </p:txBody>
      </p:sp>
      <p:sp>
        <p:nvSpPr>
          <p:cNvPr id="13" name="Google Shape;296;p32"/>
          <p:cNvSpPr txBox="1"/>
          <p:nvPr/>
        </p:nvSpPr>
        <p:spPr>
          <a:xfrm>
            <a:off x="1100629" y="1684817"/>
            <a:ext cx="7335447" cy="502623"/>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3200" i="1" dirty="0">
                <a:latin typeface="Calibri"/>
                <a:ea typeface="Calibri"/>
                <a:cs typeface="Calibri"/>
                <a:sym typeface="Calibri"/>
              </a:rPr>
              <a:t>Group observations by </a:t>
            </a:r>
            <a:r>
              <a:rPr lang="en-US" sz="3200" i="1" dirty="0" err="1">
                <a:solidFill>
                  <a:srgbClr val="0070C0"/>
                </a:solidFill>
                <a:latin typeface="Calibri"/>
                <a:ea typeface="Calibri"/>
                <a:cs typeface="Calibri"/>
                <a:sym typeface="Calibri"/>
              </a:rPr>
              <a:t>pan_day</a:t>
            </a:r>
            <a:endParaRPr sz="3200" i="1" dirty="0">
              <a:solidFill>
                <a:srgbClr val="0070C0"/>
              </a:solidFill>
              <a:latin typeface="Calibri"/>
              <a:ea typeface="Calibri"/>
              <a:cs typeface="Calibri"/>
              <a:sym typeface="Calibri"/>
            </a:endParaRPr>
          </a:p>
        </p:txBody>
      </p:sp>
      <p:sp>
        <p:nvSpPr>
          <p:cNvPr id="11"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12" name="Picture 11">
            <a:extLst>
              <a:ext uri="{FF2B5EF4-FFF2-40B4-BE49-F238E27FC236}">
                <a16:creationId xmlns:a16="http://schemas.microsoft.com/office/drawing/2014/main" id="{8DF64473-2DDE-EB4D-8BA5-28D9E3923954}"/>
              </a:ext>
            </a:extLst>
          </p:cNvPr>
          <p:cNvPicPr>
            <a:picLocks noChangeAspect="1"/>
          </p:cNvPicPr>
          <p:nvPr/>
        </p:nvPicPr>
        <p:blipFill>
          <a:blip r:embed="rId4"/>
          <a:stretch>
            <a:fillRect/>
          </a:stretch>
        </p:blipFill>
        <p:spPr>
          <a:xfrm>
            <a:off x="1884475" y="3732530"/>
            <a:ext cx="5921437" cy="2713992"/>
          </a:xfrm>
          <a:prstGeom prst="rect">
            <a:avLst/>
          </a:prstGeom>
        </p:spPr>
      </p:pic>
      <p:sp>
        <p:nvSpPr>
          <p:cNvPr id="14" name="Rounded Rectangle 13">
            <a:extLst>
              <a:ext uri="{FF2B5EF4-FFF2-40B4-BE49-F238E27FC236}">
                <a16:creationId xmlns:a16="http://schemas.microsoft.com/office/drawing/2014/main" id="{8D4421FF-4B94-2142-9F28-7551BEAB67CA}"/>
              </a:ext>
            </a:extLst>
          </p:cNvPr>
          <p:cNvSpPr/>
          <p:nvPr/>
        </p:nvSpPr>
        <p:spPr>
          <a:xfrm>
            <a:off x="1899223" y="4049031"/>
            <a:ext cx="3356973" cy="301213"/>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16446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5E8F3C-E7A3-CC49-8EBA-E7177324CB62}"/>
              </a:ext>
            </a:extLst>
          </p:cNvPr>
          <p:cNvSpPr txBox="1"/>
          <p:nvPr/>
        </p:nvSpPr>
        <p:spPr>
          <a:xfrm>
            <a:off x="748145" y="814647"/>
            <a:ext cx="10939550" cy="4770537"/>
          </a:xfrm>
          <a:prstGeom prst="rect">
            <a:avLst/>
          </a:prstGeom>
          <a:noFill/>
        </p:spPr>
        <p:txBody>
          <a:bodyPr wrap="square" rtlCol="0">
            <a:spAutoFit/>
          </a:bodyPr>
          <a:lstStyle/>
          <a:p>
            <a:r>
              <a:rPr lang="en-US" sz="4000" dirty="0"/>
              <a:t>Goals</a:t>
            </a:r>
          </a:p>
          <a:p>
            <a:pPr marL="514350" indent="-514350">
              <a:buAutoNum type="arabicPeriod"/>
            </a:pPr>
            <a:r>
              <a:rPr lang="en-US" sz="3200" dirty="0"/>
              <a:t>Learn </a:t>
            </a:r>
            <a:r>
              <a:rPr lang="en-US" sz="3200" dirty="0" err="1"/>
              <a:t>dplyr</a:t>
            </a:r>
            <a:r>
              <a:rPr lang="en-US" sz="3200" dirty="0"/>
              <a:t> tools for grouping and summarizing data in R</a:t>
            </a:r>
          </a:p>
          <a:p>
            <a:pPr marL="514350" indent="-514350">
              <a:buAutoNum type="arabicPeriod"/>
            </a:pPr>
            <a:endParaRPr lang="en-US" sz="3200" dirty="0"/>
          </a:p>
          <a:p>
            <a:r>
              <a:rPr lang="en-US" sz="4000" dirty="0"/>
              <a:t>Objectives</a:t>
            </a:r>
          </a:p>
          <a:p>
            <a:pPr marL="457200" indent="-457200">
              <a:lnSpc>
                <a:spcPct val="100000"/>
              </a:lnSpc>
              <a:spcBef>
                <a:spcPts val="0"/>
              </a:spcBef>
              <a:spcAft>
                <a:spcPts val="0"/>
              </a:spcAft>
              <a:buClrTx/>
              <a:buSzTx/>
              <a:buFont typeface="+mj-lt"/>
              <a:buAutoNum type="arabicPeriod"/>
            </a:pPr>
            <a:r>
              <a:rPr lang="en-US" sz="3200" dirty="0"/>
              <a:t>Calculate a summary statistic for a variable using the summarize() function</a:t>
            </a:r>
          </a:p>
          <a:p>
            <a:pPr marL="457200" indent="-457200">
              <a:lnSpc>
                <a:spcPct val="100000"/>
              </a:lnSpc>
              <a:spcBef>
                <a:spcPts val="0"/>
              </a:spcBef>
              <a:spcAft>
                <a:spcPts val="0"/>
              </a:spcAft>
              <a:buClrTx/>
              <a:buSzTx/>
              <a:buFont typeface="+mj-lt"/>
              <a:buAutoNum type="arabicPeriod"/>
            </a:pPr>
            <a:r>
              <a:rPr lang="en-US" sz="3200" dirty="0"/>
              <a:t>Creates groupings of data using the </a:t>
            </a:r>
            <a:r>
              <a:rPr lang="en-US" sz="3200" dirty="0" err="1"/>
              <a:t>group_by</a:t>
            </a:r>
            <a:r>
              <a:rPr lang="en-US" sz="3200" dirty="0"/>
              <a:t>() function</a:t>
            </a:r>
          </a:p>
          <a:p>
            <a:pPr marL="457200" indent="-457200">
              <a:lnSpc>
                <a:spcPct val="100000"/>
              </a:lnSpc>
              <a:spcBef>
                <a:spcPts val="0"/>
              </a:spcBef>
              <a:spcAft>
                <a:spcPts val="0"/>
              </a:spcAft>
              <a:buClrTx/>
              <a:buSzTx/>
              <a:buFont typeface="+mj-lt"/>
              <a:buAutoNum type="arabicPeriod"/>
            </a:pPr>
            <a:r>
              <a:rPr lang="en-US" sz="3200" dirty="0"/>
              <a:t>Combine </a:t>
            </a:r>
            <a:r>
              <a:rPr lang="en-US" sz="3200" dirty="0" err="1"/>
              <a:t>group_by</a:t>
            </a:r>
            <a:r>
              <a:rPr lang="en-US" sz="3200" dirty="0"/>
              <a:t>() and summarize() functions to calculate summary statistics for groups of data</a:t>
            </a:r>
          </a:p>
        </p:txBody>
      </p:sp>
    </p:spTree>
    <p:extLst>
      <p:ext uri="{BB962C8B-B14F-4D97-AF65-F5344CB8AC3E}">
        <p14:creationId xmlns:p14="http://schemas.microsoft.com/office/powerpoint/2010/main" val="4955342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80759" y="742329"/>
            <a:ext cx="2628989" cy="923330"/>
          </a:xfrm>
          <a:prstGeom prst="rect">
            <a:avLst/>
          </a:prstGeom>
          <a:noFill/>
        </p:spPr>
        <p:txBody>
          <a:bodyPr wrap="none" rtlCol="0">
            <a:spAutoFit/>
          </a:bodyPr>
          <a:lstStyle/>
          <a:p>
            <a:r>
              <a:rPr lang="en-US" sz="5400" dirty="0" err="1">
                <a:latin typeface="+mj-lt"/>
                <a:sym typeface="Calibri"/>
              </a:rPr>
              <a:t>group_by</a:t>
            </a:r>
            <a:r>
              <a:rPr lang="en-US" sz="5400" dirty="0">
                <a:latin typeface="Calibri"/>
                <a:sym typeface="Calibri"/>
              </a:rPr>
              <a:t>()</a:t>
            </a:r>
            <a:endParaRPr lang="en-US" dirty="0"/>
          </a:p>
        </p:txBody>
      </p:sp>
      <p:sp>
        <p:nvSpPr>
          <p:cNvPr id="5" name="Google Shape;131;p17"/>
          <p:cNvSpPr/>
          <p:nvPr/>
        </p:nvSpPr>
        <p:spPr>
          <a:xfrm>
            <a:off x="1072055" y="2255454"/>
            <a:ext cx="10762593" cy="1628003"/>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6" name="Rectangle 5"/>
          <p:cNvSpPr/>
          <p:nvPr/>
        </p:nvSpPr>
        <p:spPr>
          <a:xfrm>
            <a:off x="1760075" y="2313797"/>
            <a:ext cx="9392596" cy="1569660"/>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rPr>
              <a:t>	select(</a:t>
            </a:r>
            <a:r>
              <a:rPr lang="en-US" sz="3200" dirty="0" err="1">
                <a:solidFill>
                  <a:schemeClr val="bg2">
                    <a:lumMod val="90000"/>
                  </a:schemeClr>
                </a:solidFill>
                <a:latin typeface="Consolas" panose="020B0609020204030204" pitchFamily="49" charset="0"/>
                <a:ea typeface="Courier New"/>
                <a:cs typeface="Consolas" panose="020B0609020204030204" pitchFamily="49" charset="0"/>
                <a:sym typeface="Courier New"/>
              </a:rPr>
              <a:t>mrn</a:t>
            </a:r>
            <a:r>
              <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bg2">
                    <a:lumMod val="90000"/>
                  </a:schemeClr>
                </a:solidFill>
                <a:latin typeface="Consolas" panose="020B0609020204030204" pitchFamily="49" charset="0"/>
                <a:ea typeface="Courier New"/>
                <a:cs typeface="Consolas" panose="020B0609020204030204" pitchFamily="49" charset="0"/>
                <a:sym typeface="Courier New"/>
              </a:rPr>
              <a:t>pan_day</a:t>
            </a:r>
            <a:r>
              <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bg2">
                    <a:lumMod val="90000"/>
                  </a:schemeClr>
                </a:solidFill>
                <a:latin typeface="Consolas" panose="020B0609020204030204" pitchFamily="49" charset="0"/>
                <a:ea typeface="Courier New"/>
                <a:cs typeface="Consolas" panose="020B0609020204030204" pitchFamily="49" charset="0"/>
                <a:sym typeface="Courier New"/>
              </a:rPr>
              <a:t>clinic_name</a:t>
            </a:r>
            <a:r>
              <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rPr>
              <a:t>) %&gt;% </a:t>
            </a:r>
          </a:p>
          <a:p>
            <a:r>
              <a:rPr lang="en-US" sz="3200" dirty="0">
                <a:latin typeface="Consolas" panose="020B0609020204030204" pitchFamily="49" charset="0"/>
                <a:ea typeface="Courier New"/>
                <a:cs typeface="Consolas" panose="020B0609020204030204" pitchFamily="49" charset="0"/>
                <a:sym typeface="Courier New"/>
              </a:rPr>
              <a:t>	</a:t>
            </a:r>
            <a:r>
              <a:rPr lang="en-US" sz="3200" dirty="0" err="1">
                <a:latin typeface="Consolas" panose="020B0609020204030204" pitchFamily="49" charset="0"/>
                <a:ea typeface="Courier New"/>
                <a:cs typeface="Consolas" panose="020B0609020204030204" pitchFamily="49" charset="0"/>
                <a:sym typeface="Courier New"/>
              </a:rPr>
              <a:t>group_by</a:t>
            </a:r>
            <a:r>
              <a:rPr lang="en-US" sz="3200" dirty="0">
                <a:latin typeface="Consolas" panose="020B0609020204030204" pitchFamily="49" charset="0"/>
                <a:ea typeface="Courier New"/>
                <a:cs typeface="Consolas" panose="020B0609020204030204" pitchFamily="49" charset="0"/>
                <a:sym typeface="Courier New"/>
              </a:rPr>
              <a:t>(</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pan_day</a:t>
            </a:r>
            <a:r>
              <a:rPr lang="en-US" sz="32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clinic_name</a:t>
            </a:r>
            <a:r>
              <a:rPr lang="en-US" sz="3200" dirty="0">
                <a:latin typeface="Consolas" panose="020B0609020204030204" pitchFamily="49" charset="0"/>
                <a:ea typeface="Courier New"/>
                <a:cs typeface="Consolas" panose="020B0609020204030204" pitchFamily="49" charset="0"/>
                <a:sym typeface="Courier New"/>
              </a:rPr>
              <a:t>)</a:t>
            </a:r>
            <a:endParaRPr lang="en-US" sz="800" dirty="0"/>
          </a:p>
        </p:txBody>
      </p:sp>
      <p:sp>
        <p:nvSpPr>
          <p:cNvPr id="13" name="Google Shape;296;p32"/>
          <p:cNvSpPr txBox="1"/>
          <p:nvPr/>
        </p:nvSpPr>
        <p:spPr>
          <a:xfrm>
            <a:off x="1100629" y="1684817"/>
            <a:ext cx="9621448" cy="502623"/>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3200" i="1" dirty="0">
                <a:latin typeface="Calibri"/>
                <a:ea typeface="Calibri"/>
                <a:cs typeface="Calibri"/>
                <a:sym typeface="Calibri"/>
              </a:rPr>
              <a:t>Group observations by `</a:t>
            </a:r>
            <a:r>
              <a:rPr lang="en-US" sz="3200" i="1" dirty="0" err="1">
                <a:solidFill>
                  <a:srgbClr val="0070C0"/>
                </a:solidFill>
                <a:latin typeface="Calibri"/>
                <a:ea typeface="Calibri"/>
                <a:cs typeface="Calibri"/>
                <a:sym typeface="Calibri"/>
              </a:rPr>
              <a:t>pan_day</a:t>
            </a:r>
            <a:r>
              <a:rPr lang="en-US" sz="3200" i="1" dirty="0">
                <a:latin typeface="Calibri"/>
                <a:ea typeface="Calibri"/>
                <a:cs typeface="Calibri"/>
                <a:sym typeface="Calibri"/>
              </a:rPr>
              <a:t>` and `</a:t>
            </a:r>
            <a:r>
              <a:rPr lang="en-US" sz="3200" i="1" dirty="0" err="1">
                <a:solidFill>
                  <a:srgbClr val="0070C0"/>
                </a:solidFill>
                <a:latin typeface="Calibri"/>
                <a:ea typeface="Calibri"/>
                <a:cs typeface="Calibri"/>
                <a:sym typeface="Calibri"/>
              </a:rPr>
              <a:t>clinic_name</a:t>
            </a:r>
            <a:r>
              <a:rPr lang="en-US" sz="3200" i="1" dirty="0">
                <a:latin typeface="Calibri"/>
                <a:ea typeface="Calibri"/>
                <a:cs typeface="Calibri"/>
                <a:sym typeface="Calibri"/>
              </a:rPr>
              <a:t>`</a:t>
            </a:r>
            <a:endParaRPr sz="3200" i="1" dirty="0">
              <a:latin typeface="Calibri"/>
              <a:ea typeface="Calibri"/>
              <a:cs typeface="Calibri"/>
              <a:sym typeface="Calibri"/>
            </a:endParaRPr>
          </a:p>
        </p:txBody>
      </p:sp>
      <p:sp>
        <p:nvSpPr>
          <p:cNvPr id="11"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3" name="Picture 2">
            <a:extLst>
              <a:ext uri="{FF2B5EF4-FFF2-40B4-BE49-F238E27FC236}">
                <a16:creationId xmlns:a16="http://schemas.microsoft.com/office/drawing/2014/main" id="{36E539E9-ED60-DF4D-8DB8-036D1A475200}"/>
              </a:ext>
            </a:extLst>
          </p:cNvPr>
          <p:cNvPicPr>
            <a:picLocks noChangeAspect="1"/>
          </p:cNvPicPr>
          <p:nvPr/>
        </p:nvPicPr>
        <p:blipFill>
          <a:blip r:embed="rId4"/>
          <a:stretch>
            <a:fillRect/>
          </a:stretch>
        </p:blipFill>
        <p:spPr>
          <a:xfrm>
            <a:off x="1641987" y="3980967"/>
            <a:ext cx="4999686" cy="2499843"/>
          </a:xfrm>
          <a:prstGeom prst="rect">
            <a:avLst/>
          </a:prstGeom>
        </p:spPr>
      </p:pic>
      <p:sp>
        <p:nvSpPr>
          <p:cNvPr id="12" name="Rounded Rectangle 11">
            <a:extLst>
              <a:ext uri="{FF2B5EF4-FFF2-40B4-BE49-F238E27FC236}">
                <a16:creationId xmlns:a16="http://schemas.microsoft.com/office/drawing/2014/main" id="{4D4E7655-247D-EE4F-844A-69AB1769C681}"/>
              </a:ext>
            </a:extLst>
          </p:cNvPr>
          <p:cNvSpPr/>
          <p:nvPr/>
        </p:nvSpPr>
        <p:spPr>
          <a:xfrm>
            <a:off x="1597744" y="4239423"/>
            <a:ext cx="4999690" cy="309717"/>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321520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lstStyle/>
          <a:p>
            <a:r>
              <a:rPr lang="en-US" sz="5400" dirty="0" err="1">
                <a:solidFill>
                  <a:schemeClr val="tx1"/>
                </a:solidFill>
              </a:rPr>
              <a:t>group_by</a:t>
            </a:r>
            <a:r>
              <a:rPr lang="en-US" sz="5400" dirty="0">
                <a:solidFill>
                  <a:schemeClr val="tx1"/>
                </a:solidFill>
              </a:rPr>
              <a:t>() %&gt;% summarize()</a:t>
            </a:r>
            <a:endParaRPr lang="en-US" dirty="0">
              <a:solidFill>
                <a:schemeClr val="tx1"/>
              </a:solidFill>
            </a:endParaRPr>
          </a:p>
        </p:txBody>
      </p:sp>
    </p:spTree>
    <p:extLst>
      <p:ext uri="{BB962C8B-B14F-4D97-AF65-F5344CB8AC3E}">
        <p14:creationId xmlns:p14="http://schemas.microsoft.com/office/powerpoint/2010/main" val="28275830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890984" y="758471"/>
            <a:ext cx="2468688" cy="923330"/>
          </a:xfrm>
          <a:prstGeom prst="rect">
            <a:avLst/>
          </a:prstGeom>
          <a:noFill/>
        </p:spPr>
        <p:txBody>
          <a:bodyPr wrap="none" rtlCol="0">
            <a:spAutoFit/>
          </a:bodyPr>
          <a:lstStyle/>
          <a:p>
            <a:pPr algn="ctr"/>
            <a:r>
              <a:rPr lang="en-US" sz="5400" dirty="0" err="1">
                <a:latin typeface="+mj-lt"/>
                <a:sym typeface="Calibri"/>
              </a:rPr>
              <a:t>group_by</a:t>
            </a:r>
            <a:r>
              <a:rPr lang="en-US" sz="5400" dirty="0">
                <a:latin typeface="+mj-lt"/>
                <a:sym typeface="Calibri"/>
              </a:rPr>
              <a:t>()</a:t>
            </a:r>
            <a:endParaRPr lang="en-US" sz="5400" dirty="0">
              <a:latin typeface="+mj-lt"/>
            </a:endParaRPr>
          </a:p>
        </p:txBody>
      </p:sp>
      <p:sp>
        <p:nvSpPr>
          <p:cNvPr id="8" name="TextBox 7"/>
          <p:cNvSpPr txBox="1"/>
          <p:nvPr/>
        </p:nvSpPr>
        <p:spPr>
          <a:xfrm>
            <a:off x="5281663" y="783873"/>
            <a:ext cx="2875531" cy="923330"/>
          </a:xfrm>
          <a:prstGeom prst="rect">
            <a:avLst/>
          </a:prstGeom>
          <a:noFill/>
        </p:spPr>
        <p:txBody>
          <a:bodyPr wrap="none" rtlCol="0">
            <a:spAutoFit/>
          </a:bodyPr>
          <a:lstStyle/>
          <a:p>
            <a:pPr algn="ctr"/>
            <a:r>
              <a:rPr lang="en-US" sz="5400" dirty="0">
                <a:latin typeface="+mj-lt"/>
                <a:sym typeface="Calibri"/>
              </a:rPr>
              <a:t>summarize</a:t>
            </a:r>
            <a:r>
              <a:rPr lang="en-US" sz="5400" dirty="0">
                <a:latin typeface="Calibri"/>
                <a:sym typeface="Calibri"/>
              </a:rPr>
              <a:t>()</a:t>
            </a:r>
            <a:endParaRPr lang="en-US" dirty="0"/>
          </a:p>
        </p:txBody>
      </p:sp>
      <p:sp>
        <p:nvSpPr>
          <p:cNvPr id="9" name="TextBox 8"/>
          <p:cNvSpPr txBox="1"/>
          <p:nvPr/>
        </p:nvSpPr>
        <p:spPr>
          <a:xfrm>
            <a:off x="3521410" y="831373"/>
            <a:ext cx="1598515" cy="923330"/>
          </a:xfrm>
          <a:prstGeom prst="rect">
            <a:avLst/>
          </a:prstGeom>
          <a:noFill/>
        </p:spPr>
        <p:txBody>
          <a:bodyPr wrap="none" rtlCol="0">
            <a:spAutoFit/>
          </a:bodyPr>
          <a:lstStyle/>
          <a:p>
            <a:r>
              <a:rPr lang="en-US" sz="5400" dirty="0">
                <a:latin typeface="+mj-lt"/>
                <a:sym typeface="Calibri"/>
              </a:rPr>
              <a:t>%&gt;%</a:t>
            </a:r>
            <a:endParaRPr lang="en-US" sz="5400" dirty="0">
              <a:latin typeface="+mj-lt"/>
            </a:endParaRPr>
          </a:p>
        </p:txBody>
      </p:sp>
      <p:graphicFrame>
        <p:nvGraphicFramePr>
          <p:cNvPr id="3" name="Google Shape;154;p18"/>
          <p:cNvGraphicFramePr/>
          <p:nvPr/>
        </p:nvGraphicFramePr>
        <p:xfrm>
          <a:off x="1606351" y="2967054"/>
          <a:ext cx="2401947" cy="2690254"/>
        </p:xfrm>
        <a:graphic>
          <a:graphicData uri="http://schemas.openxmlformats.org/drawingml/2006/table">
            <a:tbl>
              <a:tblPr firstRow="1" bandRow="1">
                <a:noFill/>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sp>
        <p:nvSpPr>
          <p:cNvPr id="4" name="Right Arrow 3"/>
          <p:cNvSpPr/>
          <p:nvPr/>
        </p:nvSpPr>
        <p:spPr>
          <a:xfrm>
            <a:off x="4268089" y="3960514"/>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a:off x="8077727" y="4303413"/>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p:cNvGrpSpPr/>
          <p:nvPr/>
        </p:nvGrpSpPr>
        <p:grpSpPr>
          <a:xfrm>
            <a:off x="5350840" y="2931327"/>
            <a:ext cx="2476438" cy="2690254"/>
            <a:chOff x="4377469" y="1940727"/>
            <a:chExt cx="2476438" cy="2690254"/>
          </a:xfrm>
        </p:grpSpPr>
        <p:graphicFrame>
          <p:nvGraphicFramePr>
            <p:cNvPr id="5" name="Google Shape;154;p18"/>
            <p:cNvGraphicFramePr/>
            <p:nvPr/>
          </p:nvGraphicFramePr>
          <p:xfrm>
            <a:off x="4451960" y="1940727"/>
            <a:ext cx="2401947" cy="2690254"/>
          </p:xfrm>
          <a:graphic>
            <a:graphicData uri="http://schemas.openxmlformats.org/drawingml/2006/table">
              <a:tbl>
                <a:tblPr firstRow="1" bandRow="1">
                  <a:noFill/>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sp>
          <p:nvSpPr>
            <p:cNvPr id="11" name="Rounded Rectangle 10"/>
            <p:cNvSpPr/>
            <p:nvPr/>
          </p:nvSpPr>
          <p:spPr>
            <a:xfrm>
              <a:off x="4377470" y="2241176"/>
              <a:ext cx="2476437" cy="896471"/>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Rounded Rectangle 11"/>
            <p:cNvSpPr/>
            <p:nvPr/>
          </p:nvSpPr>
          <p:spPr>
            <a:xfrm>
              <a:off x="4377470" y="3122313"/>
              <a:ext cx="2476437" cy="685800"/>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Rounded Rectangle 12"/>
            <p:cNvSpPr/>
            <p:nvPr/>
          </p:nvSpPr>
          <p:spPr>
            <a:xfrm>
              <a:off x="4377469" y="3808113"/>
              <a:ext cx="2476437" cy="754334"/>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aphicFrame>
        <p:nvGraphicFramePr>
          <p:cNvPr id="14" name="Google Shape;154;p18"/>
          <p:cNvGraphicFramePr/>
          <p:nvPr/>
        </p:nvGraphicFramePr>
        <p:xfrm>
          <a:off x="9169819" y="3482785"/>
          <a:ext cx="1409875" cy="1537288"/>
        </p:xfrm>
        <a:graphic>
          <a:graphicData uri="http://schemas.openxmlformats.org/drawingml/2006/table">
            <a:tbl>
              <a:tblPr firstRow="1" bandRow="1">
                <a:noFill/>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accent6">
                        <a:lumMod val="60000"/>
                        <a:lumOff val="40000"/>
                      </a:schemeClr>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accent6">
                        <a:lumMod val="60000"/>
                        <a:lumOff val="40000"/>
                      </a:schemeClr>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accent6">
                        <a:lumMod val="60000"/>
                        <a:lumOff val="40000"/>
                      </a:schemeClr>
                    </a:solidFill>
                  </a:tcPr>
                </a:tc>
                <a:extLst>
                  <a:ext uri="{0D108BD9-81ED-4DB2-BD59-A6C34878D82A}">
                    <a16:rowId xmlns:a16="http://schemas.microsoft.com/office/drawing/2014/main" val="10006"/>
                  </a:ext>
                </a:extLst>
              </a:tr>
            </a:tbl>
          </a:graphicData>
        </a:graphic>
      </p:graphicFrame>
      <p:sp>
        <p:nvSpPr>
          <p:cNvPr id="16"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7" name="Google Shape;296;p32"/>
          <p:cNvSpPr txBox="1"/>
          <p:nvPr/>
        </p:nvSpPr>
        <p:spPr>
          <a:xfrm>
            <a:off x="1510050" y="2115906"/>
            <a:ext cx="7411101" cy="890808"/>
          </a:xfrm>
          <a:prstGeom prst="rect">
            <a:avLst/>
          </a:prstGeom>
          <a:noFill/>
          <a:ln>
            <a:noFill/>
          </a:ln>
        </p:spPr>
        <p:txBody>
          <a:bodyPr spcFirstLastPara="1" wrap="square" lIns="0" tIns="6455" rIns="0" bIns="0" anchor="t" anchorCtr="0">
            <a:noAutofit/>
          </a:bodyPr>
          <a:lstStyle/>
          <a:p>
            <a:pPr marL="6803"/>
            <a:r>
              <a:rPr lang="en-US" sz="3600" dirty="0">
                <a:latin typeface="Calibri"/>
                <a:ea typeface="Calibri"/>
                <a:cs typeface="Calibri"/>
                <a:sym typeface="Calibri"/>
              </a:rPr>
              <a:t>Make summaries of your data </a:t>
            </a:r>
            <a:r>
              <a:rPr lang="en-US" sz="3600" i="1" dirty="0">
                <a:latin typeface="Calibri"/>
                <a:ea typeface="Calibri"/>
                <a:cs typeface="Calibri"/>
                <a:sym typeface="Calibri"/>
              </a:rPr>
              <a:t>by group</a:t>
            </a:r>
            <a:endParaRPr sz="3600" i="1" dirty="0">
              <a:latin typeface="Calibri"/>
              <a:ea typeface="Calibri"/>
              <a:cs typeface="Calibri"/>
              <a:sym typeface="Calibri"/>
            </a:endParaRPr>
          </a:p>
        </p:txBody>
      </p:sp>
      <p:sp>
        <p:nvSpPr>
          <p:cNvPr id="18" name="Right Arrow 17"/>
          <p:cNvSpPr/>
          <p:nvPr/>
        </p:nvSpPr>
        <p:spPr>
          <a:xfrm rot="611046">
            <a:off x="8077727" y="3682611"/>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ight Arrow 18"/>
          <p:cNvSpPr/>
          <p:nvPr/>
        </p:nvSpPr>
        <p:spPr>
          <a:xfrm rot="20988954" flipV="1">
            <a:off x="8077727" y="4892854"/>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22605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1072055" y="2280929"/>
            <a:ext cx="10762593" cy="1821891"/>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96" name="Google Shape;296;p32"/>
          <p:cNvSpPr txBox="1"/>
          <p:nvPr/>
        </p:nvSpPr>
        <p:spPr>
          <a:xfrm>
            <a:off x="1072055" y="1747595"/>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13" name="Table 12"/>
          <p:cNvGraphicFramePr>
            <a:graphicFrameLocks noGrp="1"/>
          </p:cNvGraphicFramePr>
          <p:nvPr/>
        </p:nvGraphicFramePr>
        <p:xfrm>
          <a:off x="1900244" y="4358675"/>
          <a:ext cx="3736808" cy="2287415"/>
        </p:xfrm>
        <a:graphic>
          <a:graphicData uri="http://schemas.openxmlformats.org/drawingml/2006/table">
            <a:tbl>
              <a:tblPr firstRow="1" bandRow="1"/>
              <a:tblGrid>
                <a:gridCol w="1505607">
                  <a:extLst>
                    <a:ext uri="{9D8B030D-6E8A-4147-A177-3AD203B41FA5}">
                      <a16:colId xmlns:a16="http://schemas.microsoft.com/office/drawing/2014/main" val="20000"/>
                    </a:ext>
                  </a:extLst>
                </a:gridCol>
                <a:gridCol w="2231201">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
        <p:nvSpPr>
          <p:cNvPr id="18" name="Google Shape;387;p40"/>
          <p:cNvSpPr/>
          <p:nvPr/>
        </p:nvSpPr>
        <p:spPr>
          <a:xfrm>
            <a:off x="5929312" y="4688886"/>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6" name="TextBox 25"/>
          <p:cNvSpPr txBox="1"/>
          <p:nvPr/>
        </p:nvSpPr>
        <p:spPr>
          <a:xfrm>
            <a:off x="815160" y="763285"/>
            <a:ext cx="6825971" cy="923330"/>
          </a:xfrm>
          <a:prstGeom prst="rect">
            <a:avLst/>
          </a:prstGeom>
          <a:noFill/>
        </p:spPr>
        <p:txBody>
          <a:bodyPr wrap="none" rtlCol="0">
            <a:spAutoFit/>
          </a:bodyPr>
          <a:lstStyle/>
          <a:p>
            <a:r>
              <a:rPr lang="en-US" sz="5400" dirty="0" err="1">
                <a:latin typeface="+mj-lt"/>
                <a:sym typeface="Calibri"/>
              </a:rPr>
              <a:t>group_by</a:t>
            </a:r>
            <a:r>
              <a:rPr lang="en-US" sz="5400" dirty="0">
                <a:latin typeface="+mj-lt"/>
                <a:sym typeface="Calibri"/>
              </a:rPr>
              <a:t>() %&gt;% summarize</a:t>
            </a:r>
            <a:r>
              <a:rPr lang="en-US" sz="5400" dirty="0">
                <a:latin typeface="Calibri"/>
                <a:sym typeface="Calibri"/>
              </a:rPr>
              <a:t>()</a:t>
            </a:r>
            <a:endParaRPr lang="en-US" dirty="0"/>
          </a:p>
        </p:txBody>
      </p:sp>
      <p:graphicFrame>
        <p:nvGraphicFramePr>
          <p:cNvPr id="27" name="Table 26"/>
          <p:cNvGraphicFramePr>
            <a:graphicFrameLocks noGrp="1"/>
          </p:cNvGraphicFramePr>
          <p:nvPr>
            <p:extLst>
              <p:ext uri="{D42A27DB-BD31-4B8C-83A1-F6EECF244321}">
                <p14:modId xmlns:p14="http://schemas.microsoft.com/office/powerpoint/2010/main" val="3635946824"/>
              </p:ext>
            </p:extLst>
          </p:nvPr>
        </p:nvGraphicFramePr>
        <p:xfrm>
          <a:off x="6655443" y="4358675"/>
          <a:ext cx="2051392" cy="861864"/>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order_count</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1800" b="0" i="0" kern="1200" dirty="0">
                          <a:solidFill>
                            <a:schemeClr val="tx1"/>
                          </a:solidFill>
                          <a:effectLst/>
                          <a:latin typeface="+mn-lt"/>
                          <a:ea typeface="+mn-ea"/>
                          <a:cs typeface="+mn-cs"/>
                        </a:rPr>
                        <a:t>15524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sp>
        <p:nvSpPr>
          <p:cNvPr id="14" name="Rectangle 13"/>
          <p:cNvSpPr/>
          <p:nvPr/>
        </p:nvSpPr>
        <p:spPr>
          <a:xfrm>
            <a:off x="1760075" y="2410049"/>
            <a:ext cx="9392596" cy="1323439"/>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solidFill>
                  <a:srgbClr val="FF0000"/>
                </a:solidFill>
                <a:latin typeface="Consolas" panose="020B0609020204030204" pitchFamily="49" charset="0"/>
                <a:ea typeface="Courier New"/>
                <a:cs typeface="Consolas" panose="020B0609020204030204" pitchFamily="49" charset="0"/>
                <a:sym typeface="Courier New"/>
              </a:rPr>
              <a:t>	</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r>
              <a:rPr lang="en-US" sz="2400" dirty="0">
                <a:latin typeface="Consolas" panose="020B0609020204030204" pitchFamily="49" charset="0"/>
                <a:ea typeface="Courier New"/>
                <a:cs typeface="Consolas" panose="020B0609020204030204" pitchFamily="49" charset="0"/>
                <a:sym typeface="Courier New"/>
              </a:rPr>
              <a:t>summarize(</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order_count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 </a:t>
            </a:r>
            <a:r>
              <a:rPr lang="en-US" sz="2400" dirty="0">
                <a:solidFill>
                  <a:srgbClr val="8DB4E2"/>
                </a:solidFill>
                <a:latin typeface="Consolas" panose="020B0609020204030204" pitchFamily="49" charset="0"/>
                <a:ea typeface="Courier New"/>
                <a:cs typeface="Consolas" panose="020B0609020204030204" pitchFamily="49" charset="0"/>
                <a:sym typeface="Courier New"/>
              </a:rPr>
              <a:t>n()</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p:txBody>
      </p:sp>
    </p:spTree>
    <p:extLst>
      <p:ext uri="{BB962C8B-B14F-4D97-AF65-F5344CB8AC3E}">
        <p14:creationId xmlns:p14="http://schemas.microsoft.com/office/powerpoint/2010/main" val="2885098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1072055" y="2280929"/>
            <a:ext cx="10762593" cy="1821891"/>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96" name="Google Shape;296;p32"/>
          <p:cNvSpPr txBox="1"/>
          <p:nvPr/>
        </p:nvSpPr>
        <p:spPr>
          <a:xfrm>
            <a:off x="1072055" y="1747595"/>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13" name="Table 12"/>
          <p:cNvGraphicFramePr>
            <a:graphicFrameLocks noGrp="1"/>
          </p:cNvGraphicFramePr>
          <p:nvPr/>
        </p:nvGraphicFramePr>
        <p:xfrm>
          <a:off x="1900244" y="4358675"/>
          <a:ext cx="3736808" cy="2287415"/>
        </p:xfrm>
        <a:graphic>
          <a:graphicData uri="http://schemas.openxmlformats.org/drawingml/2006/table">
            <a:tbl>
              <a:tblPr firstRow="1" bandRow="1"/>
              <a:tblGrid>
                <a:gridCol w="1505607">
                  <a:extLst>
                    <a:ext uri="{9D8B030D-6E8A-4147-A177-3AD203B41FA5}">
                      <a16:colId xmlns:a16="http://schemas.microsoft.com/office/drawing/2014/main" val="20000"/>
                    </a:ext>
                  </a:extLst>
                </a:gridCol>
                <a:gridCol w="2231201">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
        <p:nvSpPr>
          <p:cNvPr id="18" name="Google Shape;387;p40"/>
          <p:cNvSpPr/>
          <p:nvPr/>
        </p:nvSpPr>
        <p:spPr>
          <a:xfrm>
            <a:off x="5929312" y="4688886"/>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6" name="TextBox 25"/>
          <p:cNvSpPr txBox="1"/>
          <p:nvPr/>
        </p:nvSpPr>
        <p:spPr>
          <a:xfrm>
            <a:off x="815160" y="763285"/>
            <a:ext cx="6825971" cy="923330"/>
          </a:xfrm>
          <a:prstGeom prst="rect">
            <a:avLst/>
          </a:prstGeom>
          <a:noFill/>
        </p:spPr>
        <p:txBody>
          <a:bodyPr wrap="none" rtlCol="0">
            <a:spAutoFit/>
          </a:bodyPr>
          <a:lstStyle/>
          <a:p>
            <a:r>
              <a:rPr lang="en-US" sz="5400" dirty="0" err="1">
                <a:latin typeface="+mj-lt"/>
                <a:sym typeface="Calibri"/>
              </a:rPr>
              <a:t>group_by</a:t>
            </a:r>
            <a:r>
              <a:rPr lang="en-US" sz="5400" dirty="0">
                <a:latin typeface="+mj-lt"/>
                <a:sym typeface="Calibri"/>
              </a:rPr>
              <a:t>() %&gt;% summarize</a:t>
            </a:r>
            <a:r>
              <a:rPr lang="en-US" sz="5400" dirty="0">
                <a:latin typeface="Calibri"/>
                <a:sym typeface="Calibri"/>
              </a:rPr>
              <a:t>()</a:t>
            </a:r>
            <a:endParaRPr lang="en-US" dirty="0"/>
          </a:p>
        </p:txBody>
      </p:sp>
      <p:graphicFrame>
        <p:nvGraphicFramePr>
          <p:cNvPr id="27" name="Table 26"/>
          <p:cNvGraphicFramePr>
            <a:graphicFrameLocks noGrp="1"/>
          </p:cNvGraphicFramePr>
          <p:nvPr>
            <p:extLst>
              <p:ext uri="{D42A27DB-BD31-4B8C-83A1-F6EECF244321}">
                <p14:modId xmlns:p14="http://schemas.microsoft.com/office/powerpoint/2010/main" val="2607393646"/>
              </p:ext>
            </p:extLst>
          </p:nvPr>
        </p:nvGraphicFramePr>
        <p:xfrm>
          <a:off x="8606339" y="4310789"/>
          <a:ext cx="2051392" cy="2139420"/>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order_count</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1</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2</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778434246"/>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3</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3860153828"/>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9</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25789013"/>
                  </a:ext>
                </a:extLst>
              </a:tr>
            </a:tbl>
          </a:graphicData>
        </a:graphic>
      </p:graphicFrame>
      <p:sp>
        <p:nvSpPr>
          <p:cNvPr id="14" name="Rectangle 13"/>
          <p:cNvSpPr/>
          <p:nvPr/>
        </p:nvSpPr>
        <p:spPr>
          <a:xfrm>
            <a:off x="1760075" y="2410049"/>
            <a:ext cx="9392596" cy="1323439"/>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solidFill>
                  <a:srgbClr val="FF0000"/>
                </a:solidFill>
                <a:latin typeface="Consolas" panose="020B0609020204030204" pitchFamily="49" charset="0"/>
                <a:ea typeface="Courier New"/>
                <a:cs typeface="Consolas" panose="020B0609020204030204" pitchFamily="49" charset="0"/>
                <a:sym typeface="Courier New"/>
              </a:rPr>
              <a:t>	</a:t>
            </a:r>
            <a:r>
              <a:rPr lang="en-US" sz="2400" dirty="0" err="1">
                <a:solidFill>
                  <a:srgbClr val="FF0000"/>
                </a:solidFill>
                <a:latin typeface="Consolas" panose="020B0609020204030204" pitchFamily="49" charset="0"/>
                <a:ea typeface="Courier New"/>
                <a:cs typeface="Consolas" panose="020B0609020204030204" pitchFamily="49" charset="0"/>
                <a:sym typeface="Courier New"/>
              </a:rPr>
              <a:t>group_by</a:t>
            </a:r>
            <a:r>
              <a:rPr lang="en-US" sz="2400" dirty="0">
                <a:solidFill>
                  <a:srgbClr val="FF0000"/>
                </a:solidFill>
                <a:latin typeface="Consolas" panose="020B0609020204030204" pitchFamily="49" charset="0"/>
                <a:ea typeface="Courier New"/>
                <a:cs typeface="Consolas" panose="020B0609020204030204" pitchFamily="49" charset="0"/>
                <a:sym typeface="Courier New"/>
              </a:rPr>
              <a:t>(</a:t>
            </a:r>
            <a:r>
              <a:rPr lang="en-US" sz="2400" dirty="0" err="1">
                <a:solidFill>
                  <a:srgbClr val="FF0000"/>
                </a:solidFill>
                <a:latin typeface="Consolas" panose="020B0609020204030204" pitchFamily="49" charset="0"/>
                <a:ea typeface="Courier New"/>
                <a:cs typeface="Consolas" panose="020B0609020204030204" pitchFamily="49" charset="0"/>
                <a:sym typeface="Courier New"/>
              </a:rPr>
              <a:t>pan_day</a:t>
            </a:r>
            <a:r>
              <a:rPr lang="en-US" sz="2400" dirty="0">
                <a:solidFill>
                  <a:srgbClr val="FF0000"/>
                </a:solidFill>
                <a:latin typeface="Consolas" panose="020B0609020204030204" pitchFamily="49" charset="0"/>
                <a:ea typeface="Courier New"/>
                <a:cs typeface="Consolas" panose="020B0609020204030204" pitchFamily="49" charset="0"/>
                <a:sym typeface="Courier New"/>
              </a:rPr>
              <a:t>) %&gt;%</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r>
              <a:rPr lang="en-US" sz="2400" dirty="0">
                <a:latin typeface="Consolas" panose="020B0609020204030204" pitchFamily="49" charset="0"/>
                <a:ea typeface="Courier New"/>
                <a:cs typeface="Consolas" panose="020B0609020204030204" pitchFamily="49" charset="0"/>
                <a:sym typeface="Courier New"/>
              </a:rPr>
              <a:t>summarize(</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order_count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solidFill>
                  <a:schemeClr val="accent3"/>
                </a:solidFill>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 </a:t>
            </a:r>
            <a:r>
              <a:rPr lang="en-US" sz="2400" dirty="0">
                <a:solidFill>
                  <a:srgbClr val="8DB4E2"/>
                </a:solidFill>
                <a:latin typeface="Consolas" panose="020B0609020204030204" pitchFamily="49" charset="0"/>
                <a:ea typeface="Courier New"/>
                <a:cs typeface="Consolas" panose="020B0609020204030204" pitchFamily="49" charset="0"/>
                <a:sym typeface="Courier New"/>
              </a:rPr>
              <a:t>n()</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p:txBody>
      </p:sp>
      <p:graphicFrame>
        <p:nvGraphicFramePr>
          <p:cNvPr id="10" name="Table 9">
            <a:extLst>
              <a:ext uri="{FF2B5EF4-FFF2-40B4-BE49-F238E27FC236}">
                <a16:creationId xmlns:a16="http://schemas.microsoft.com/office/drawing/2014/main" id="{F3C7F4C9-73FF-1A4B-95FE-6EB57DA1E636}"/>
              </a:ext>
            </a:extLst>
          </p:cNvPr>
          <p:cNvGraphicFramePr>
            <a:graphicFrameLocks noGrp="1"/>
          </p:cNvGraphicFramePr>
          <p:nvPr>
            <p:extLst>
              <p:ext uri="{D42A27DB-BD31-4B8C-83A1-F6EECF244321}">
                <p14:modId xmlns:p14="http://schemas.microsoft.com/office/powerpoint/2010/main" val="1430495055"/>
              </p:ext>
            </p:extLst>
          </p:nvPr>
        </p:nvGraphicFramePr>
        <p:xfrm>
          <a:off x="6554947" y="4302888"/>
          <a:ext cx="2051392" cy="2139420"/>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1394885157"/>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3362528972"/>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9</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3121703329"/>
                  </a:ext>
                </a:extLst>
              </a:tr>
            </a:tbl>
          </a:graphicData>
        </a:graphic>
      </p:graphicFrame>
    </p:spTree>
    <p:extLst>
      <p:ext uri="{BB962C8B-B14F-4D97-AF65-F5344CB8AC3E}">
        <p14:creationId xmlns:p14="http://schemas.microsoft.com/office/powerpoint/2010/main" val="882865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56A2D24-E81A-8241-8BE4-10C628CAAAB4}"/>
              </a:ext>
            </a:extLst>
          </p:cNvPr>
          <p:cNvSpPr>
            <a:spLocks noGrp="1"/>
          </p:cNvSpPr>
          <p:nvPr>
            <p:ph type="title"/>
          </p:nvPr>
        </p:nvSpPr>
        <p:spPr>
          <a:xfrm>
            <a:off x="1176528" y="737616"/>
            <a:ext cx="9720072" cy="1499616"/>
          </a:xfrm>
        </p:spPr>
        <p:txBody>
          <a:bodyPr/>
          <a:lstStyle/>
          <a:p>
            <a:r>
              <a:rPr lang="en-US" dirty="0"/>
              <a:t>Your Turn #3</a:t>
            </a:r>
          </a:p>
        </p:txBody>
      </p:sp>
      <p:sp>
        <p:nvSpPr>
          <p:cNvPr id="5" name="Text Placeholder 2">
            <a:extLst>
              <a:ext uri="{FF2B5EF4-FFF2-40B4-BE49-F238E27FC236}">
                <a16:creationId xmlns:a16="http://schemas.microsoft.com/office/drawing/2014/main" id="{0F8623C7-1227-A04A-B096-498B1A18A501}"/>
              </a:ext>
            </a:extLst>
          </p:cNvPr>
          <p:cNvSpPr txBox="1">
            <a:spLocks/>
          </p:cNvSpPr>
          <p:nvPr/>
        </p:nvSpPr>
        <p:spPr>
          <a:xfrm>
            <a:off x="541176" y="2390775"/>
            <a:ext cx="10355424" cy="3178175"/>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4800" kern="1200">
                <a:solidFill>
                  <a:schemeClr val="accent4">
                    <a:lumMod val="75000"/>
                  </a:schemeClr>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2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20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20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20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en-US" dirty="0"/>
              <a:t>Calculate:</a:t>
            </a:r>
          </a:p>
          <a:p>
            <a:r>
              <a:rPr lang="en-US" dirty="0"/>
              <a:t>a) The median turnaround time for each day</a:t>
            </a:r>
          </a:p>
          <a:p>
            <a:r>
              <a:rPr lang="en-US" dirty="0"/>
              <a:t>b) The median number of orders per day</a:t>
            </a:r>
          </a:p>
        </p:txBody>
      </p:sp>
    </p:spTree>
    <p:extLst>
      <p:ext uri="{BB962C8B-B14F-4D97-AF65-F5344CB8AC3E}">
        <p14:creationId xmlns:p14="http://schemas.microsoft.com/office/powerpoint/2010/main" val="22059408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C0E44-AF77-DE4E-A330-010EE0BB8C80}"/>
              </a:ext>
            </a:extLst>
          </p:cNvPr>
          <p:cNvSpPr>
            <a:spLocks noGrp="1"/>
          </p:cNvSpPr>
          <p:nvPr>
            <p:ph type="title"/>
          </p:nvPr>
        </p:nvSpPr>
        <p:spPr/>
        <p:txBody>
          <a:bodyPr/>
          <a:lstStyle/>
          <a:p>
            <a:r>
              <a:rPr lang="en-US" dirty="0"/>
              <a:t>Calculate the 95th percentile of turnaround time</a:t>
            </a:r>
          </a:p>
        </p:txBody>
      </p:sp>
      <p:sp>
        <p:nvSpPr>
          <p:cNvPr id="4" name="Slide Number Placeholder 3">
            <a:extLst>
              <a:ext uri="{FF2B5EF4-FFF2-40B4-BE49-F238E27FC236}">
                <a16:creationId xmlns:a16="http://schemas.microsoft.com/office/drawing/2014/main" id="{501F79FB-CECF-3548-9ACB-D81EF9F797B9}"/>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26</a:t>
            </a:fld>
            <a:endParaRPr lang="en-US">
              <a:solidFill>
                <a:prstClr val="black">
                  <a:lumMod val="95000"/>
                  <a:lumOff val="5000"/>
                </a:prstClr>
              </a:solidFill>
            </a:endParaRPr>
          </a:p>
        </p:txBody>
      </p:sp>
      <p:sp>
        <p:nvSpPr>
          <p:cNvPr id="5" name="Google Shape;131;p17">
            <a:extLst>
              <a:ext uri="{FF2B5EF4-FFF2-40B4-BE49-F238E27FC236}">
                <a16:creationId xmlns:a16="http://schemas.microsoft.com/office/drawing/2014/main" id="{6CDCBB3D-2089-A34D-925B-6A6E366D74FA}"/>
              </a:ext>
            </a:extLst>
          </p:cNvPr>
          <p:cNvSpPr/>
          <p:nvPr/>
        </p:nvSpPr>
        <p:spPr>
          <a:xfrm>
            <a:off x="1156276" y="2591710"/>
            <a:ext cx="9943981" cy="1200328"/>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6" name="Rectangle 5">
            <a:extLst>
              <a:ext uri="{FF2B5EF4-FFF2-40B4-BE49-F238E27FC236}">
                <a16:creationId xmlns:a16="http://schemas.microsoft.com/office/drawing/2014/main" id="{FC879C7F-6157-0B4C-9E4E-88C9D9E914BF}"/>
              </a:ext>
            </a:extLst>
          </p:cNvPr>
          <p:cNvSpPr/>
          <p:nvPr/>
        </p:nvSpPr>
        <p:spPr>
          <a:xfrm>
            <a:off x="1156276" y="2591709"/>
            <a:ext cx="9943981" cy="1200329"/>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latin typeface="Consolas" panose="020B0609020204030204" pitchFamily="49" charset="0"/>
                <a:ea typeface="Courier New"/>
                <a:cs typeface="Consolas" panose="020B0609020204030204" pitchFamily="49" charset="0"/>
                <a:sym typeface="Courier New"/>
              </a:rPr>
              <a:t>  </a:t>
            </a:r>
            <a:r>
              <a:rPr lang="en-US" sz="2400" dirty="0" err="1">
                <a:latin typeface="Consolas" panose="020B0609020204030204" pitchFamily="49" charset="0"/>
                <a:ea typeface="Courier New"/>
                <a:cs typeface="Consolas" panose="020B0609020204030204" pitchFamily="49" charset="0"/>
                <a:sym typeface="Courier New"/>
              </a:rPr>
              <a:t>group_by</a:t>
            </a:r>
            <a:r>
              <a:rPr lang="en-US" sz="2400" dirty="0">
                <a:latin typeface="Consolas" panose="020B0609020204030204" pitchFamily="49" charset="0"/>
                <a:ea typeface="Courier New"/>
                <a:cs typeface="Consolas" panose="020B0609020204030204" pitchFamily="49" charset="0"/>
                <a:sym typeface="Courier New"/>
              </a:rPr>
              <a:t>(</a:t>
            </a:r>
            <a:r>
              <a:rPr lang="en-US" sz="2400" dirty="0" err="1">
                <a:solidFill>
                  <a:srgbClr val="FF0000"/>
                </a:solidFill>
                <a:latin typeface="Consolas" panose="020B0609020204030204" pitchFamily="49" charset="0"/>
                <a:ea typeface="Courier New"/>
                <a:cs typeface="Consolas" panose="020B0609020204030204" pitchFamily="49" charset="0"/>
                <a:sym typeface="Courier New"/>
              </a:rPr>
              <a:t>clinic_name</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latin typeface="Consolas" panose="020B0609020204030204" pitchFamily="49" charset="0"/>
                <a:ea typeface="Courier New"/>
                <a:cs typeface="Consolas" panose="020B0609020204030204" pitchFamily="49" charset="0"/>
                <a:sym typeface="Courier New"/>
              </a:rPr>
              <a:t>  summarize(</a:t>
            </a:r>
            <a:r>
              <a:rPr lang="en-US" sz="2400" dirty="0">
                <a:solidFill>
                  <a:srgbClr val="538DD5"/>
                </a:solidFill>
                <a:latin typeface="Consolas" panose="020B0609020204030204" pitchFamily="49" charset="0"/>
                <a:ea typeface="Courier New"/>
                <a:cs typeface="Consolas" panose="020B0609020204030204" pitchFamily="49" charset="0"/>
                <a:sym typeface="Courier New"/>
              </a:rPr>
              <a:t>tat_95th_pctile = quantile(</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rec_ver_tat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0.95)</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p:txBody>
      </p:sp>
      <p:graphicFrame>
        <p:nvGraphicFramePr>
          <p:cNvPr id="7" name="Table 6">
            <a:extLst>
              <a:ext uri="{FF2B5EF4-FFF2-40B4-BE49-F238E27FC236}">
                <a16:creationId xmlns:a16="http://schemas.microsoft.com/office/drawing/2014/main" id="{E3D98CB8-47C3-3B49-A975-27329AAD3EEC}"/>
              </a:ext>
            </a:extLst>
          </p:cNvPr>
          <p:cNvGraphicFramePr>
            <a:graphicFrameLocks noGrp="1"/>
          </p:cNvGraphicFramePr>
          <p:nvPr>
            <p:extLst>
              <p:ext uri="{D42A27DB-BD31-4B8C-83A1-F6EECF244321}">
                <p14:modId xmlns:p14="http://schemas.microsoft.com/office/powerpoint/2010/main" val="583524895"/>
              </p:ext>
            </p:extLst>
          </p:nvPr>
        </p:nvGraphicFramePr>
        <p:xfrm>
          <a:off x="882869" y="4358675"/>
          <a:ext cx="4754183" cy="2287415"/>
        </p:xfrm>
        <a:graphic>
          <a:graphicData uri="http://schemas.openxmlformats.org/drawingml/2006/table">
            <a:tbl>
              <a:tblPr firstRow="1" bandRow="1"/>
              <a:tblGrid>
                <a:gridCol w="1915520">
                  <a:extLst>
                    <a:ext uri="{9D8B030D-6E8A-4147-A177-3AD203B41FA5}">
                      <a16:colId xmlns:a16="http://schemas.microsoft.com/office/drawing/2014/main" val="20000"/>
                    </a:ext>
                  </a:extLst>
                </a:gridCol>
                <a:gridCol w="2838663">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clinic_name</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rec_ver_tat</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inpatient ward a</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clinical lab</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6.4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err="1"/>
                        <a:t>picu</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5.6</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emergency dept</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7.1</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
        <p:nvSpPr>
          <p:cNvPr id="8" name="Google Shape;387;p40">
            <a:extLst>
              <a:ext uri="{FF2B5EF4-FFF2-40B4-BE49-F238E27FC236}">
                <a16:creationId xmlns:a16="http://schemas.microsoft.com/office/drawing/2014/main" id="{54CE5FA4-DC97-064A-92E1-0980390AE66F}"/>
              </a:ext>
            </a:extLst>
          </p:cNvPr>
          <p:cNvSpPr/>
          <p:nvPr/>
        </p:nvSpPr>
        <p:spPr>
          <a:xfrm>
            <a:off x="5929312" y="4688886"/>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graphicFrame>
        <p:nvGraphicFramePr>
          <p:cNvPr id="9" name="Table 8">
            <a:extLst>
              <a:ext uri="{FF2B5EF4-FFF2-40B4-BE49-F238E27FC236}">
                <a16:creationId xmlns:a16="http://schemas.microsoft.com/office/drawing/2014/main" id="{13657626-F42D-3642-B842-57F5CC239FA0}"/>
              </a:ext>
            </a:extLst>
          </p:cNvPr>
          <p:cNvGraphicFramePr>
            <a:graphicFrameLocks noGrp="1"/>
          </p:cNvGraphicFramePr>
          <p:nvPr>
            <p:extLst>
              <p:ext uri="{D42A27DB-BD31-4B8C-83A1-F6EECF244321}">
                <p14:modId xmlns:p14="http://schemas.microsoft.com/office/powerpoint/2010/main" val="86609304"/>
              </p:ext>
            </p:extLst>
          </p:nvPr>
        </p:nvGraphicFramePr>
        <p:xfrm>
          <a:off x="8606339" y="4366576"/>
          <a:ext cx="2051392" cy="2139420"/>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a:solidFill>
                            <a:schemeClr val="lt1"/>
                          </a:solidFill>
                        </a:rPr>
                        <a:t>tat_95</a:t>
                      </a:r>
                      <a:r>
                        <a:rPr lang="en-US" sz="2400" b="1" baseline="30000" dirty="0">
                          <a:solidFill>
                            <a:schemeClr val="lt1"/>
                          </a:solidFill>
                        </a:rPr>
                        <a:t>th</a:t>
                      </a:r>
                      <a:r>
                        <a:rPr lang="en-US" sz="2400" b="1" dirty="0">
                          <a:solidFill>
                            <a:schemeClr val="lt1"/>
                          </a:solidFill>
                        </a:rPr>
                        <a:t>_pctile</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8.9</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9.6</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778434246"/>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9.3</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3860153828"/>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9.1</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25789013"/>
                  </a:ext>
                </a:extLst>
              </a:tr>
            </a:tbl>
          </a:graphicData>
        </a:graphic>
      </p:graphicFrame>
      <p:graphicFrame>
        <p:nvGraphicFramePr>
          <p:cNvPr id="10" name="Table 9">
            <a:extLst>
              <a:ext uri="{FF2B5EF4-FFF2-40B4-BE49-F238E27FC236}">
                <a16:creationId xmlns:a16="http://schemas.microsoft.com/office/drawing/2014/main" id="{F5970735-9D1F-7C4F-BEA2-35F80D17049C}"/>
              </a:ext>
            </a:extLst>
          </p:cNvPr>
          <p:cNvGraphicFramePr>
            <a:graphicFrameLocks noGrp="1"/>
          </p:cNvGraphicFramePr>
          <p:nvPr>
            <p:extLst>
              <p:ext uri="{D42A27DB-BD31-4B8C-83A1-F6EECF244321}">
                <p14:modId xmlns:p14="http://schemas.microsoft.com/office/powerpoint/2010/main" val="4281787971"/>
              </p:ext>
            </p:extLst>
          </p:nvPr>
        </p:nvGraphicFramePr>
        <p:xfrm>
          <a:off x="6554947" y="4358675"/>
          <a:ext cx="2051392" cy="2139420"/>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clinic_name</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clinical lab</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emergency dept</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1394885157"/>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inpatient ward a</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3362528972"/>
                  </a:ext>
                </a:extLst>
              </a:tr>
              <a:tr h="370840">
                <a:tc>
                  <a:txBody>
                    <a:bodyPr/>
                    <a:lstStyle/>
                    <a:p>
                      <a:pPr marL="0" lvl="0" indent="0" algn="ctr" rtl="0">
                        <a:spcBef>
                          <a:spcPts val="0"/>
                        </a:spcBef>
                        <a:spcAft>
                          <a:spcPts val="0"/>
                        </a:spcAft>
                        <a:buNone/>
                      </a:pPr>
                      <a:r>
                        <a:rPr lang="en-US" sz="2000" b="0" i="0" u="none" strike="noStrike" cap="none" dirty="0" err="1">
                          <a:solidFill>
                            <a:srgbClr val="000000"/>
                          </a:solidFill>
                          <a:latin typeface="Arial"/>
                          <a:ea typeface="Arial"/>
                          <a:cs typeface="Arial"/>
                          <a:sym typeface="Arial"/>
                        </a:rPr>
                        <a:t>picu</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3121703329"/>
                  </a:ext>
                </a:extLst>
              </a:tr>
            </a:tbl>
          </a:graphicData>
        </a:graphic>
      </p:graphicFrame>
    </p:spTree>
    <p:extLst>
      <p:ext uri="{BB962C8B-B14F-4D97-AF65-F5344CB8AC3E}">
        <p14:creationId xmlns:p14="http://schemas.microsoft.com/office/powerpoint/2010/main" val="3143240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B6684-8393-9743-9AC8-C20FCBA275D4}"/>
              </a:ext>
            </a:extLst>
          </p:cNvPr>
          <p:cNvSpPr>
            <a:spLocks noGrp="1"/>
          </p:cNvSpPr>
          <p:nvPr>
            <p:ph type="title"/>
          </p:nvPr>
        </p:nvSpPr>
        <p:spPr/>
        <p:txBody>
          <a:bodyPr/>
          <a:lstStyle/>
          <a:p>
            <a:r>
              <a:rPr lang="en-US" dirty="0"/>
              <a:t>Count tests per day, then visualize</a:t>
            </a:r>
          </a:p>
        </p:txBody>
      </p:sp>
      <p:sp>
        <p:nvSpPr>
          <p:cNvPr id="4" name="Slide Number Placeholder 3">
            <a:extLst>
              <a:ext uri="{FF2B5EF4-FFF2-40B4-BE49-F238E27FC236}">
                <a16:creationId xmlns:a16="http://schemas.microsoft.com/office/drawing/2014/main" id="{F147B268-91CA-A74E-8479-E2C138109243}"/>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27</a:t>
            </a:fld>
            <a:endParaRPr lang="en-US">
              <a:solidFill>
                <a:prstClr val="black">
                  <a:lumMod val="95000"/>
                  <a:lumOff val="5000"/>
                </a:prstClr>
              </a:solidFill>
            </a:endParaRPr>
          </a:p>
        </p:txBody>
      </p:sp>
      <p:sp>
        <p:nvSpPr>
          <p:cNvPr id="5" name="Google Shape;131;p17">
            <a:extLst>
              <a:ext uri="{FF2B5EF4-FFF2-40B4-BE49-F238E27FC236}">
                <a16:creationId xmlns:a16="http://schemas.microsoft.com/office/drawing/2014/main" id="{2FB27A9E-BC05-5D41-AB06-AF9208E553A4}"/>
              </a:ext>
            </a:extLst>
          </p:cNvPr>
          <p:cNvSpPr/>
          <p:nvPr/>
        </p:nvSpPr>
        <p:spPr>
          <a:xfrm>
            <a:off x="3626138" y="2465585"/>
            <a:ext cx="4588901" cy="1200328"/>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6" name="Rectangle 5">
            <a:extLst>
              <a:ext uri="{FF2B5EF4-FFF2-40B4-BE49-F238E27FC236}">
                <a16:creationId xmlns:a16="http://schemas.microsoft.com/office/drawing/2014/main" id="{E5007374-D121-0448-9FB6-F4DA7C0613AF}"/>
              </a:ext>
            </a:extLst>
          </p:cNvPr>
          <p:cNvSpPr/>
          <p:nvPr/>
        </p:nvSpPr>
        <p:spPr>
          <a:xfrm>
            <a:off x="3626138" y="2465584"/>
            <a:ext cx="4588901" cy="1200329"/>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tmp</a:t>
            </a:r>
            <a:r>
              <a:rPr lang="en-US" sz="2400" dirty="0">
                <a:latin typeface="Consolas" panose="020B0609020204030204" pitchFamily="49" charset="0"/>
                <a:ea typeface="Courier New"/>
                <a:cs typeface="Consolas" panose="020B0609020204030204" pitchFamily="49" charset="0"/>
                <a:sym typeface="Courier New"/>
              </a:rPr>
              <a:t> &lt;- </a:t>
            </a:r>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latin typeface="Consolas" panose="020B0609020204030204" pitchFamily="49" charset="0"/>
                <a:ea typeface="Courier New"/>
                <a:cs typeface="Consolas" panose="020B0609020204030204" pitchFamily="49" charset="0"/>
                <a:sym typeface="Courier New"/>
              </a:rPr>
              <a:t>  </a:t>
            </a:r>
            <a:r>
              <a:rPr lang="en-US" sz="2400" dirty="0" err="1">
                <a:latin typeface="Consolas" panose="020B0609020204030204" pitchFamily="49" charset="0"/>
                <a:ea typeface="Courier New"/>
                <a:cs typeface="Consolas" panose="020B0609020204030204" pitchFamily="49" charset="0"/>
                <a:sym typeface="Courier New"/>
              </a:rPr>
              <a:t>group_by</a:t>
            </a:r>
            <a:r>
              <a:rPr lang="en-US" sz="2400" dirty="0">
                <a:latin typeface="Consolas" panose="020B0609020204030204" pitchFamily="49" charset="0"/>
                <a:ea typeface="Courier New"/>
                <a:cs typeface="Consolas" panose="020B0609020204030204" pitchFamily="49" charset="0"/>
                <a:sym typeface="Courier New"/>
              </a:rPr>
              <a:t>(</a:t>
            </a:r>
            <a:r>
              <a:rPr lang="en-US" sz="2400" dirty="0" err="1">
                <a:latin typeface="Consolas" panose="020B0609020204030204" pitchFamily="49" charset="0"/>
                <a:ea typeface="Courier New"/>
                <a:cs typeface="Consolas" panose="020B0609020204030204" pitchFamily="49" charset="0"/>
                <a:sym typeface="Courier New"/>
              </a:rPr>
              <a:t>pan_day</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latin typeface="Consolas" panose="020B0609020204030204" pitchFamily="49" charset="0"/>
                <a:ea typeface="Courier New"/>
                <a:cs typeface="Consolas" panose="020B0609020204030204" pitchFamily="49" charset="0"/>
                <a:sym typeface="Courier New"/>
              </a:rPr>
              <a:t>  summarize(</a:t>
            </a:r>
            <a:r>
              <a:rPr lang="en-US" sz="2400" dirty="0" err="1">
                <a:latin typeface="Consolas" panose="020B0609020204030204" pitchFamily="49" charset="0"/>
                <a:ea typeface="Courier New"/>
                <a:cs typeface="Consolas" panose="020B0609020204030204" pitchFamily="49" charset="0"/>
                <a:sym typeface="Courier New"/>
              </a:rPr>
              <a:t>n_tests</a:t>
            </a:r>
            <a:r>
              <a:rPr lang="en-US" sz="2400" dirty="0">
                <a:latin typeface="Consolas" panose="020B0609020204030204" pitchFamily="49" charset="0"/>
                <a:ea typeface="Courier New"/>
                <a:cs typeface="Consolas" panose="020B0609020204030204" pitchFamily="49" charset="0"/>
                <a:sym typeface="Courier New"/>
              </a:rPr>
              <a:t> = n())</a:t>
            </a:r>
            <a:endParaRPr lang="en-US" sz="1400" dirty="0"/>
          </a:p>
        </p:txBody>
      </p:sp>
      <p:sp>
        <p:nvSpPr>
          <p:cNvPr id="9" name="Google Shape;131;p17">
            <a:extLst>
              <a:ext uri="{FF2B5EF4-FFF2-40B4-BE49-F238E27FC236}">
                <a16:creationId xmlns:a16="http://schemas.microsoft.com/office/drawing/2014/main" id="{73DB281F-3A62-C449-85CD-CCBEF3958E96}"/>
              </a:ext>
            </a:extLst>
          </p:cNvPr>
          <p:cNvSpPr/>
          <p:nvPr/>
        </p:nvSpPr>
        <p:spPr>
          <a:xfrm>
            <a:off x="603676" y="4040268"/>
            <a:ext cx="10984645" cy="2024199"/>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10" name="Rectangle 9">
            <a:extLst>
              <a:ext uri="{FF2B5EF4-FFF2-40B4-BE49-F238E27FC236}">
                <a16:creationId xmlns:a16="http://schemas.microsoft.com/office/drawing/2014/main" id="{584D96CE-0990-1F44-ACC9-4FEC6305FE68}"/>
              </a:ext>
            </a:extLst>
          </p:cNvPr>
          <p:cNvSpPr/>
          <p:nvPr/>
        </p:nvSpPr>
        <p:spPr>
          <a:xfrm>
            <a:off x="603677" y="4082872"/>
            <a:ext cx="10984645" cy="1938992"/>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ggplot</a:t>
            </a:r>
            <a:r>
              <a:rPr lang="en-US" sz="2400" dirty="0">
                <a:latin typeface="Consolas" panose="020B0609020204030204" pitchFamily="49" charset="0"/>
                <a:ea typeface="Courier New"/>
                <a:cs typeface="Consolas" panose="020B0609020204030204" pitchFamily="49" charset="0"/>
                <a:sym typeface="Courier New"/>
              </a:rPr>
              <a:t>(data = </a:t>
            </a:r>
            <a:r>
              <a:rPr lang="en-US" sz="2400" dirty="0" err="1">
                <a:latin typeface="Consolas" panose="020B0609020204030204" pitchFamily="49" charset="0"/>
                <a:ea typeface="Courier New"/>
                <a:cs typeface="Consolas" panose="020B0609020204030204" pitchFamily="49" charset="0"/>
                <a:sym typeface="Courier New"/>
              </a:rPr>
              <a:t>tmp</a:t>
            </a:r>
            <a:r>
              <a:rPr lang="en-US" sz="2400" dirty="0">
                <a:latin typeface="Consolas" panose="020B0609020204030204" pitchFamily="49" charset="0"/>
                <a:ea typeface="Courier New"/>
                <a:cs typeface="Consolas" panose="020B0609020204030204" pitchFamily="49" charset="0"/>
                <a:sym typeface="Courier New"/>
              </a:rPr>
              <a:t>) +</a:t>
            </a:r>
          </a:p>
          <a:p>
            <a:r>
              <a:rPr lang="en-US" sz="2400" dirty="0">
                <a:latin typeface="Consolas" panose="020B0609020204030204" pitchFamily="49" charset="0"/>
                <a:ea typeface="Courier New"/>
                <a:cs typeface="Consolas" panose="020B0609020204030204" pitchFamily="49" charset="0"/>
                <a:sym typeface="Courier New"/>
              </a:rPr>
              <a:t>  </a:t>
            </a:r>
            <a:r>
              <a:rPr lang="en-US" sz="2400" dirty="0" err="1">
                <a:latin typeface="Consolas" panose="020B0609020204030204" pitchFamily="49" charset="0"/>
                <a:ea typeface="Courier New"/>
                <a:cs typeface="Consolas" panose="020B0609020204030204" pitchFamily="49" charset="0"/>
                <a:sym typeface="Courier New"/>
              </a:rPr>
              <a:t>geom_point</a:t>
            </a:r>
            <a:r>
              <a:rPr lang="en-US" sz="2400" dirty="0">
                <a:latin typeface="Consolas" panose="020B0609020204030204" pitchFamily="49" charset="0"/>
                <a:ea typeface="Courier New"/>
                <a:cs typeface="Consolas" panose="020B0609020204030204" pitchFamily="49" charset="0"/>
                <a:sym typeface="Courier New"/>
              </a:rPr>
              <a:t>(</a:t>
            </a:r>
            <a:r>
              <a:rPr lang="en-US" sz="2400" dirty="0" err="1">
                <a:latin typeface="Consolas" panose="020B0609020204030204" pitchFamily="49" charset="0"/>
                <a:ea typeface="Courier New"/>
                <a:cs typeface="Consolas" panose="020B0609020204030204" pitchFamily="49" charset="0"/>
                <a:sym typeface="Courier New"/>
              </a:rPr>
              <a:t>aes</a:t>
            </a:r>
            <a:r>
              <a:rPr lang="en-US" sz="2400" dirty="0">
                <a:latin typeface="Consolas" panose="020B0609020204030204" pitchFamily="49" charset="0"/>
                <a:ea typeface="Courier New"/>
                <a:cs typeface="Consolas" panose="020B0609020204030204" pitchFamily="49" charset="0"/>
                <a:sym typeface="Courier New"/>
              </a:rPr>
              <a:t>(x = </a:t>
            </a:r>
            <a:r>
              <a:rPr lang="en-US" sz="2400" dirty="0" err="1">
                <a:latin typeface="Consolas" panose="020B0609020204030204" pitchFamily="49" charset="0"/>
                <a:ea typeface="Courier New"/>
                <a:cs typeface="Consolas" panose="020B0609020204030204" pitchFamily="49" charset="0"/>
                <a:sym typeface="Courier New"/>
              </a:rPr>
              <a:t>pan_day</a:t>
            </a:r>
            <a:r>
              <a:rPr lang="en-US" sz="2400" dirty="0">
                <a:latin typeface="Consolas" panose="020B0609020204030204" pitchFamily="49" charset="0"/>
                <a:ea typeface="Courier New"/>
                <a:cs typeface="Consolas" panose="020B0609020204030204" pitchFamily="49" charset="0"/>
                <a:sym typeface="Courier New"/>
              </a:rPr>
              <a:t>, y = </a:t>
            </a:r>
            <a:r>
              <a:rPr lang="en-US" sz="2400" dirty="0" err="1">
                <a:latin typeface="Consolas" panose="020B0609020204030204" pitchFamily="49" charset="0"/>
                <a:ea typeface="Courier New"/>
                <a:cs typeface="Consolas" panose="020B0609020204030204" pitchFamily="49" charset="0"/>
                <a:sym typeface="Courier New"/>
              </a:rPr>
              <a:t>n_tests</a:t>
            </a:r>
            <a:r>
              <a:rPr lang="en-US" sz="2400" dirty="0">
                <a:latin typeface="Consolas" panose="020B0609020204030204" pitchFamily="49" charset="0"/>
                <a:ea typeface="Courier New"/>
                <a:cs typeface="Consolas" panose="020B0609020204030204" pitchFamily="49" charset="0"/>
                <a:sym typeface="Courier New"/>
              </a:rPr>
              <a:t>)) +</a:t>
            </a:r>
          </a:p>
          <a:p>
            <a:r>
              <a:rPr lang="en-US" sz="2400" dirty="0">
                <a:latin typeface="Consolas" panose="020B0609020204030204" pitchFamily="49" charset="0"/>
                <a:ea typeface="Courier New"/>
                <a:cs typeface="Consolas" panose="020B0609020204030204" pitchFamily="49" charset="0"/>
                <a:sym typeface="Courier New"/>
              </a:rPr>
              <a:t>  </a:t>
            </a:r>
            <a:r>
              <a:rPr lang="en-US" sz="2400" dirty="0" err="1">
                <a:latin typeface="Consolas" panose="020B0609020204030204" pitchFamily="49" charset="0"/>
                <a:ea typeface="Courier New"/>
                <a:cs typeface="Consolas" panose="020B0609020204030204" pitchFamily="49" charset="0"/>
                <a:sym typeface="Courier New"/>
              </a:rPr>
              <a:t>geom_smooth</a:t>
            </a:r>
            <a:r>
              <a:rPr lang="en-US" sz="2400" dirty="0">
                <a:latin typeface="Consolas" panose="020B0609020204030204" pitchFamily="49" charset="0"/>
                <a:ea typeface="Courier New"/>
                <a:cs typeface="Consolas" panose="020B0609020204030204" pitchFamily="49" charset="0"/>
                <a:sym typeface="Courier New"/>
              </a:rPr>
              <a:t>(</a:t>
            </a:r>
            <a:r>
              <a:rPr lang="en-US" sz="2400" dirty="0" err="1">
                <a:latin typeface="Consolas" panose="020B0609020204030204" pitchFamily="49" charset="0"/>
                <a:ea typeface="Courier New"/>
                <a:cs typeface="Consolas" panose="020B0609020204030204" pitchFamily="49" charset="0"/>
                <a:sym typeface="Courier New"/>
              </a:rPr>
              <a:t>aes</a:t>
            </a:r>
            <a:r>
              <a:rPr lang="en-US" sz="2400" dirty="0">
                <a:latin typeface="Consolas" panose="020B0609020204030204" pitchFamily="49" charset="0"/>
                <a:ea typeface="Courier New"/>
                <a:cs typeface="Consolas" panose="020B0609020204030204" pitchFamily="49" charset="0"/>
                <a:sym typeface="Courier New"/>
              </a:rPr>
              <a:t>(x = </a:t>
            </a:r>
            <a:r>
              <a:rPr lang="en-US" sz="2400" dirty="0" err="1">
                <a:latin typeface="Consolas" panose="020B0609020204030204" pitchFamily="49" charset="0"/>
                <a:ea typeface="Courier New"/>
                <a:cs typeface="Consolas" panose="020B0609020204030204" pitchFamily="49" charset="0"/>
                <a:sym typeface="Courier New"/>
              </a:rPr>
              <a:t>pan_day</a:t>
            </a:r>
            <a:r>
              <a:rPr lang="en-US" sz="2400" dirty="0">
                <a:latin typeface="Consolas" panose="020B0609020204030204" pitchFamily="49" charset="0"/>
                <a:ea typeface="Courier New"/>
                <a:cs typeface="Consolas" panose="020B0609020204030204" pitchFamily="49" charset="0"/>
                <a:sym typeface="Courier New"/>
              </a:rPr>
              <a:t>, y = </a:t>
            </a:r>
            <a:r>
              <a:rPr lang="en-US" sz="2400" dirty="0" err="1">
                <a:latin typeface="Consolas" panose="020B0609020204030204" pitchFamily="49" charset="0"/>
                <a:ea typeface="Courier New"/>
                <a:cs typeface="Consolas" panose="020B0609020204030204" pitchFamily="49" charset="0"/>
                <a:sym typeface="Courier New"/>
              </a:rPr>
              <a:t>n_tests</a:t>
            </a:r>
            <a:r>
              <a:rPr lang="en-US" sz="2400" dirty="0">
                <a:latin typeface="Consolas" panose="020B0609020204030204" pitchFamily="49" charset="0"/>
                <a:ea typeface="Courier New"/>
                <a:cs typeface="Consolas" panose="020B0609020204030204" pitchFamily="49" charset="0"/>
                <a:sym typeface="Courier New"/>
              </a:rPr>
              <a:t>), method = 'loess') +</a:t>
            </a:r>
          </a:p>
          <a:p>
            <a:r>
              <a:rPr lang="en-US" sz="2400" dirty="0">
                <a:latin typeface="Consolas" panose="020B0609020204030204" pitchFamily="49" charset="0"/>
                <a:ea typeface="Courier New"/>
                <a:cs typeface="Consolas" panose="020B0609020204030204" pitchFamily="49" charset="0"/>
                <a:sym typeface="Courier New"/>
              </a:rPr>
              <a:t>  </a:t>
            </a:r>
            <a:r>
              <a:rPr lang="en-US" sz="2400" dirty="0" err="1">
                <a:latin typeface="Consolas" panose="020B0609020204030204" pitchFamily="49" charset="0"/>
                <a:ea typeface="Courier New"/>
                <a:cs typeface="Consolas" panose="020B0609020204030204" pitchFamily="49" charset="0"/>
                <a:sym typeface="Courier New"/>
              </a:rPr>
              <a:t>ylab</a:t>
            </a:r>
            <a:r>
              <a:rPr lang="en-US" sz="2400" dirty="0">
                <a:latin typeface="Consolas" panose="020B0609020204030204" pitchFamily="49" charset="0"/>
                <a:ea typeface="Courier New"/>
                <a:cs typeface="Consolas" panose="020B0609020204030204" pitchFamily="49" charset="0"/>
                <a:sym typeface="Courier New"/>
              </a:rPr>
              <a:t>("# of tests") +</a:t>
            </a:r>
          </a:p>
          <a:p>
            <a:r>
              <a:rPr lang="en-US" sz="2400" dirty="0">
                <a:latin typeface="Consolas" panose="020B0609020204030204" pitchFamily="49" charset="0"/>
                <a:ea typeface="Courier New"/>
                <a:cs typeface="Consolas" panose="020B0609020204030204" pitchFamily="49" charset="0"/>
                <a:sym typeface="Courier New"/>
              </a:rPr>
              <a:t>  </a:t>
            </a:r>
            <a:r>
              <a:rPr lang="en-US" sz="2400" dirty="0" err="1">
                <a:latin typeface="Consolas" panose="020B0609020204030204" pitchFamily="49" charset="0"/>
                <a:ea typeface="Courier New"/>
                <a:cs typeface="Consolas" panose="020B0609020204030204" pitchFamily="49" charset="0"/>
                <a:sym typeface="Courier New"/>
              </a:rPr>
              <a:t>xlab</a:t>
            </a:r>
            <a:r>
              <a:rPr lang="en-US" sz="2400" dirty="0">
                <a:latin typeface="Consolas" panose="020B0609020204030204" pitchFamily="49" charset="0"/>
                <a:ea typeface="Courier New"/>
                <a:cs typeface="Consolas" panose="020B0609020204030204" pitchFamily="49" charset="0"/>
                <a:sym typeface="Courier New"/>
              </a:rPr>
              <a:t>("Pandemic day")</a:t>
            </a:r>
            <a:endParaRPr lang="en-US" sz="1400" dirty="0"/>
          </a:p>
        </p:txBody>
      </p:sp>
    </p:spTree>
    <p:extLst>
      <p:ext uri="{BB962C8B-B14F-4D97-AF65-F5344CB8AC3E}">
        <p14:creationId xmlns:p14="http://schemas.microsoft.com/office/powerpoint/2010/main" val="17915940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6" name="TextBox 25"/>
          <p:cNvSpPr txBox="1"/>
          <p:nvPr/>
        </p:nvSpPr>
        <p:spPr>
          <a:xfrm>
            <a:off x="879065" y="766937"/>
            <a:ext cx="8671028" cy="923330"/>
          </a:xfrm>
          <a:prstGeom prst="rect">
            <a:avLst/>
          </a:prstGeom>
          <a:noFill/>
        </p:spPr>
        <p:txBody>
          <a:bodyPr wrap="none" rtlCol="0">
            <a:spAutoFit/>
          </a:bodyPr>
          <a:lstStyle/>
          <a:p>
            <a:r>
              <a:rPr lang="en-US" sz="5400" dirty="0" err="1">
                <a:latin typeface="+mj-lt"/>
                <a:sym typeface="Calibri"/>
              </a:rPr>
              <a:t>group_by</a:t>
            </a:r>
            <a:r>
              <a:rPr lang="en-US" sz="5400" dirty="0">
                <a:latin typeface="+mj-lt"/>
                <a:sym typeface="Calibri"/>
              </a:rPr>
              <a:t>() %&gt;% summarize(): Example</a:t>
            </a:r>
            <a:endParaRPr lang="en-US" sz="5400" dirty="0">
              <a:latin typeface="+mj-lt"/>
            </a:endParaRPr>
          </a:p>
        </p:txBody>
      </p:sp>
      <p:pic>
        <p:nvPicPr>
          <p:cNvPr id="3" name="Picture 2">
            <a:extLst>
              <a:ext uri="{FF2B5EF4-FFF2-40B4-BE49-F238E27FC236}">
                <a16:creationId xmlns:a16="http://schemas.microsoft.com/office/drawing/2014/main" id="{CFB5FE49-312E-2546-8858-C6FC577CCF18}"/>
              </a:ext>
            </a:extLst>
          </p:cNvPr>
          <p:cNvPicPr>
            <a:picLocks noChangeAspect="1"/>
          </p:cNvPicPr>
          <p:nvPr/>
        </p:nvPicPr>
        <p:blipFill>
          <a:blip r:embed="rId4"/>
          <a:stretch>
            <a:fillRect/>
          </a:stretch>
        </p:blipFill>
        <p:spPr>
          <a:xfrm>
            <a:off x="1611163" y="1741833"/>
            <a:ext cx="7938930" cy="4899454"/>
          </a:xfrm>
          <a:prstGeom prst="rect">
            <a:avLst/>
          </a:prstGeom>
        </p:spPr>
      </p:pic>
    </p:spTree>
    <p:extLst>
      <p:ext uri="{BB962C8B-B14F-4D97-AF65-F5344CB8AC3E}">
        <p14:creationId xmlns:p14="http://schemas.microsoft.com/office/powerpoint/2010/main" val="41922477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2864C1-603E-8842-AE96-D3526096E32C}"/>
              </a:ext>
            </a:extLst>
          </p:cNvPr>
          <p:cNvSpPr>
            <a:spLocks noGrp="1"/>
          </p:cNvSpPr>
          <p:nvPr>
            <p:ph idx="4294967295"/>
          </p:nvPr>
        </p:nvSpPr>
        <p:spPr>
          <a:xfrm>
            <a:off x="497305" y="1663700"/>
            <a:ext cx="11309213" cy="4618205"/>
          </a:xfrm>
        </p:spPr>
        <p:txBody>
          <a:bodyPr>
            <a:normAutofit/>
          </a:bodyPr>
          <a:lstStyle/>
          <a:p>
            <a:pPr marL="0" indent="0">
              <a:buNone/>
            </a:pPr>
            <a:r>
              <a:rPr lang="en-US" sz="3200" b="1" dirty="0"/>
              <a:t>Summarize() </a:t>
            </a:r>
            <a:r>
              <a:rPr lang="en-US" sz="3200" dirty="0"/>
              <a:t>is a function that enables us to calculate summaries of variables (columns).  </a:t>
            </a:r>
          </a:p>
          <a:p>
            <a:pPr marL="0" indent="0">
              <a:buNone/>
            </a:pPr>
            <a:r>
              <a:rPr lang="en-US" sz="3200" dirty="0"/>
              <a:t>Common summary activities include counting observations using </a:t>
            </a:r>
            <a:r>
              <a:rPr lang="en-US" sz="3200" b="1" dirty="0"/>
              <a:t>n()</a:t>
            </a:r>
            <a:r>
              <a:rPr lang="en-US" sz="3200" dirty="0"/>
              <a:t>, counting unique observations using </a:t>
            </a:r>
            <a:r>
              <a:rPr lang="en-US" sz="3200" b="1" dirty="0" err="1"/>
              <a:t>n_distinct</a:t>
            </a:r>
            <a:r>
              <a:rPr lang="en-US" sz="3200" b="1" dirty="0"/>
              <a:t>()</a:t>
            </a:r>
            <a:r>
              <a:rPr lang="en-US" sz="3200" dirty="0"/>
              <a:t>, and calculating means using </a:t>
            </a:r>
            <a:r>
              <a:rPr lang="en-US" sz="3200" b="1" dirty="0"/>
              <a:t>mean()</a:t>
            </a:r>
            <a:r>
              <a:rPr lang="en-US" sz="3200" dirty="0"/>
              <a:t>.</a:t>
            </a:r>
          </a:p>
          <a:p>
            <a:pPr marL="0" indent="0">
              <a:buNone/>
            </a:pPr>
            <a:r>
              <a:rPr lang="en-US" sz="3200" b="1" dirty="0" err="1"/>
              <a:t>Group_by</a:t>
            </a:r>
            <a:r>
              <a:rPr lang="en-US" sz="3200" b="1" dirty="0"/>
              <a:t>()</a:t>
            </a:r>
            <a:r>
              <a:rPr lang="en-US" sz="3200" dirty="0"/>
              <a:t> is a function that enables us to create subsets of data by a variable.  Data can also be grouped by multiple variables.</a:t>
            </a:r>
          </a:p>
          <a:p>
            <a:pPr marL="0" indent="0">
              <a:buNone/>
            </a:pPr>
            <a:r>
              <a:rPr lang="en-US" sz="3200" dirty="0"/>
              <a:t>Combining the </a:t>
            </a:r>
            <a:r>
              <a:rPr lang="en-US" sz="3200" b="1" dirty="0" err="1"/>
              <a:t>group_by</a:t>
            </a:r>
            <a:r>
              <a:rPr lang="en-US" sz="3200" b="1" dirty="0"/>
              <a:t>()</a:t>
            </a:r>
            <a:r>
              <a:rPr lang="en-US" sz="3200" dirty="0"/>
              <a:t> and </a:t>
            </a:r>
            <a:r>
              <a:rPr lang="en-US" sz="3200" b="1" dirty="0"/>
              <a:t>summarize()</a:t>
            </a:r>
            <a:r>
              <a:rPr lang="en-US" sz="3200" dirty="0"/>
              <a:t> functions is a powerful way to look at summarizations across groups.</a:t>
            </a:r>
          </a:p>
        </p:txBody>
      </p:sp>
      <p:sp>
        <p:nvSpPr>
          <p:cNvPr id="4" name="object 10">
            <a:extLst>
              <a:ext uri="{FF2B5EF4-FFF2-40B4-BE49-F238E27FC236}">
                <a16:creationId xmlns:a16="http://schemas.microsoft.com/office/drawing/2014/main" id="{76AF4A87-DBFF-1B44-A044-1B865727C039}"/>
              </a:ext>
            </a:extLst>
          </p:cNvPr>
          <p:cNvSpPr txBox="1"/>
          <p:nvPr/>
        </p:nvSpPr>
        <p:spPr>
          <a:xfrm>
            <a:off x="1765568" y="576094"/>
            <a:ext cx="9018175" cy="689291"/>
          </a:xfrm>
          <a:prstGeom prst="rect">
            <a:avLst/>
          </a:prstGeom>
        </p:spPr>
        <p:txBody>
          <a:bodyPr vert="horz" wrap="square" lIns="0" tIns="12065" rIns="0" bIns="0" rtlCol="0">
            <a:spAutoFit/>
          </a:bodyPr>
          <a:lstStyle/>
          <a:p>
            <a:pPr marL="12700" algn="ctr">
              <a:lnSpc>
                <a:spcPct val="100000"/>
              </a:lnSpc>
              <a:spcBef>
                <a:spcPts val="95"/>
              </a:spcBef>
            </a:pPr>
            <a:r>
              <a:rPr lang="en-US" sz="4400" spc="-5" dirty="0">
                <a:latin typeface="Tw Cen MT" panose="020B0602020104020603" pitchFamily="34" charset="77"/>
                <a:cs typeface="Helvetica Neue"/>
              </a:rPr>
              <a:t>Recap</a:t>
            </a:r>
            <a:endParaRPr sz="4400" dirty="0">
              <a:latin typeface="Tw Cen MT" panose="020B0602020104020603" pitchFamily="34" charset="77"/>
              <a:cs typeface="Helvetica Neue"/>
            </a:endParaRPr>
          </a:p>
        </p:txBody>
      </p:sp>
    </p:spTree>
    <p:extLst>
      <p:ext uri="{BB962C8B-B14F-4D97-AF65-F5344CB8AC3E}">
        <p14:creationId xmlns:p14="http://schemas.microsoft.com/office/powerpoint/2010/main" val="2489716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EDD1C-6CFF-334A-AB67-99CF4CC9B7AD}"/>
              </a:ext>
            </a:extLst>
          </p:cNvPr>
          <p:cNvSpPr>
            <a:spLocks noGrp="1"/>
          </p:cNvSpPr>
          <p:nvPr>
            <p:ph type="title"/>
          </p:nvPr>
        </p:nvSpPr>
        <p:spPr/>
        <p:txBody>
          <a:bodyPr/>
          <a:lstStyle/>
          <a:p>
            <a:r>
              <a:rPr lang="en-US" dirty="0"/>
              <a:t>Typical Data Science Pipeline</a:t>
            </a:r>
          </a:p>
        </p:txBody>
      </p:sp>
      <p:sp>
        <p:nvSpPr>
          <p:cNvPr id="3" name="Content Placeholder 2">
            <a:extLst>
              <a:ext uri="{FF2B5EF4-FFF2-40B4-BE49-F238E27FC236}">
                <a16:creationId xmlns:a16="http://schemas.microsoft.com/office/drawing/2014/main" id="{5BA62B42-9E84-8B4E-A63B-3E9F05150F47}"/>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AC9FB760-B370-434A-BDC7-3BB975B82E7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2000109"/>
            <a:ext cx="12192000" cy="4488559"/>
          </a:xfrm>
          <a:prstGeom prst="rect">
            <a:avLst/>
          </a:prstGeom>
        </p:spPr>
      </p:pic>
      <p:sp>
        <p:nvSpPr>
          <p:cNvPr id="6" name="TextBox 5">
            <a:extLst>
              <a:ext uri="{FF2B5EF4-FFF2-40B4-BE49-F238E27FC236}">
                <a16:creationId xmlns:a16="http://schemas.microsoft.com/office/drawing/2014/main" id="{983989C4-EC14-9944-AA13-435E7CAF2ACB}"/>
              </a:ext>
            </a:extLst>
          </p:cNvPr>
          <p:cNvSpPr txBox="1"/>
          <p:nvPr/>
        </p:nvSpPr>
        <p:spPr>
          <a:xfrm>
            <a:off x="0" y="6488668"/>
            <a:ext cx="6818811" cy="369332"/>
          </a:xfrm>
          <a:prstGeom prst="rect">
            <a:avLst/>
          </a:prstGeom>
          <a:noFill/>
        </p:spPr>
        <p:txBody>
          <a:bodyPr wrap="square" rtlCol="0">
            <a:spAutoFit/>
          </a:bodyPr>
          <a:lstStyle/>
          <a:p>
            <a:r>
              <a:rPr lang="en-US" dirty="0"/>
              <a:t>From </a:t>
            </a:r>
            <a:r>
              <a:rPr lang="en-US" i="1" dirty="0"/>
              <a:t>R for Data Science</a:t>
            </a:r>
            <a:r>
              <a:rPr lang="en-US" dirty="0"/>
              <a:t> (https://r4ds.had.co.nz/</a:t>
            </a:r>
            <a:r>
              <a:rPr lang="en-US" dirty="0" err="1"/>
              <a:t>introduction.html</a:t>
            </a:r>
            <a:r>
              <a:rPr lang="en-US" dirty="0"/>
              <a:t>)</a:t>
            </a:r>
          </a:p>
        </p:txBody>
      </p:sp>
      <p:sp>
        <p:nvSpPr>
          <p:cNvPr id="4" name="Rounded Rectangle 3"/>
          <p:cNvSpPr/>
          <p:nvPr/>
        </p:nvSpPr>
        <p:spPr>
          <a:xfrm>
            <a:off x="6617327" y="3856383"/>
            <a:ext cx="1245704" cy="530087"/>
          </a:xfrm>
          <a:prstGeom prst="roundRect">
            <a:avLst/>
          </a:prstGeom>
          <a:solidFill>
            <a:srgbClr val="FFC00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ounded Rectangle 6"/>
          <p:cNvSpPr/>
          <p:nvPr/>
        </p:nvSpPr>
        <p:spPr>
          <a:xfrm>
            <a:off x="4331326" y="4628543"/>
            <a:ext cx="1896753" cy="530087"/>
          </a:xfrm>
          <a:prstGeom prst="roundRect">
            <a:avLst/>
          </a:prstGeom>
          <a:solidFill>
            <a:srgbClr val="FFC00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353034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3606C-BC3C-DA46-952C-6A430CD04159}"/>
              </a:ext>
            </a:extLst>
          </p:cNvPr>
          <p:cNvSpPr>
            <a:spLocks noGrp="1"/>
          </p:cNvSpPr>
          <p:nvPr>
            <p:ph type="title"/>
          </p:nvPr>
        </p:nvSpPr>
        <p:spPr>
          <a:xfrm>
            <a:off x="502443" y="2752468"/>
            <a:ext cx="11187112" cy="1463040"/>
          </a:xfrm>
        </p:spPr>
        <p:txBody>
          <a:bodyPr/>
          <a:lstStyle/>
          <a:p>
            <a:r>
              <a:rPr lang="en-US" dirty="0">
                <a:latin typeface="+mn-lt"/>
              </a:rPr>
              <a:t>What else?</a:t>
            </a:r>
          </a:p>
        </p:txBody>
      </p:sp>
    </p:spTree>
    <p:extLst>
      <p:ext uri="{BB962C8B-B14F-4D97-AF65-F5344CB8AC3E}">
        <p14:creationId xmlns:p14="http://schemas.microsoft.com/office/powerpoint/2010/main" val="32971113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366D9F7-9C44-AA49-B3D0-BB47897423A0}"/>
              </a:ext>
            </a:extLst>
          </p:cNvPr>
          <p:cNvPicPr>
            <a:picLocks noChangeAspect="1"/>
          </p:cNvPicPr>
          <p:nvPr/>
        </p:nvPicPr>
        <p:blipFill>
          <a:blip r:embed="rId3"/>
          <a:stretch>
            <a:fillRect/>
          </a:stretch>
        </p:blipFill>
        <p:spPr>
          <a:xfrm>
            <a:off x="1780513" y="134714"/>
            <a:ext cx="8630973" cy="6588572"/>
          </a:xfrm>
          <a:prstGeom prst="rect">
            <a:avLst/>
          </a:prstGeom>
        </p:spPr>
      </p:pic>
    </p:spTree>
    <p:extLst>
      <p:ext uri="{BB962C8B-B14F-4D97-AF65-F5344CB8AC3E}">
        <p14:creationId xmlns:p14="http://schemas.microsoft.com/office/powerpoint/2010/main" val="41362166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5E8F3C-E7A3-CC49-8EBA-E7177324CB62}"/>
              </a:ext>
            </a:extLst>
          </p:cNvPr>
          <p:cNvSpPr txBox="1"/>
          <p:nvPr/>
        </p:nvSpPr>
        <p:spPr>
          <a:xfrm>
            <a:off x="748145" y="814647"/>
            <a:ext cx="10939550" cy="4770537"/>
          </a:xfrm>
          <a:prstGeom prst="rect">
            <a:avLst/>
          </a:prstGeom>
          <a:noFill/>
        </p:spPr>
        <p:txBody>
          <a:bodyPr wrap="square" rtlCol="0">
            <a:spAutoFit/>
          </a:bodyPr>
          <a:lstStyle/>
          <a:p>
            <a:r>
              <a:rPr lang="en-US" sz="4000" dirty="0"/>
              <a:t>Goals</a:t>
            </a:r>
          </a:p>
          <a:p>
            <a:pPr marL="514350" indent="-514350">
              <a:buAutoNum type="arabicPeriod"/>
            </a:pPr>
            <a:r>
              <a:rPr lang="en-US" sz="3200" dirty="0"/>
              <a:t>Learn </a:t>
            </a:r>
            <a:r>
              <a:rPr lang="en-US" sz="3200" dirty="0" err="1"/>
              <a:t>dplyr</a:t>
            </a:r>
            <a:r>
              <a:rPr lang="en-US" sz="3200" dirty="0"/>
              <a:t> tools for grouping and summarizing data in R</a:t>
            </a:r>
          </a:p>
          <a:p>
            <a:pPr marL="514350" indent="-514350">
              <a:buAutoNum type="arabicPeriod"/>
            </a:pPr>
            <a:endParaRPr lang="en-US" sz="3200" dirty="0"/>
          </a:p>
          <a:p>
            <a:r>
              <a:rPr lang="en-US" sz="4000" dirty="0"/>
              <a:t>Objectives</a:t>
            </a:r>
          </a:p>
          <a:p>
            <a:pPr marL="457200" indent="-457200">
              <a:lnSpc>
                <a:spcPct val="100000"/>
              </a:lnSpc>
              <a:spcBef>
                <a:spcPts val="0"/>
              </a:spcBef>
              <a:spcAft>
                <a:spcPts val="0"/>
              </a:spcAft>
              <a:buClrTx/>
              <a:buSzTx/>
              <a:buFont typeface="+mj-lt"/>
              <a:buAutoNum type="arabicPeriod"/>
            </a:pPr>
            <a:r>
              <a:rPr lang="en-US" sz="3200" dirty="0"/>
              <a:t>Calculate a summary statistic for a variable using the summarize() function</a:t>
            </a:r>
          </a:p>
          <a:p>
            <a:pPr marL="457200" indent="-457200">
              <a:lnSpc>
                <a:spcPct val="100000"/>
              </a:lnSpc>
              <a:spcBef>
                <a:spcPts val="0"/>
              </a:spcBef>
              <a:spcAft>
                <a:spcPts val="0"/>
              </a:spcAft>
              <a:buClrTx/>
              <a:buSzTx/>
              <a:buFont typeface="+mj-lt"/>
              <a:buAutoNum type="arabicPeriod"/>
            </a:pPr>
            <a:r>
              <a:rPr lang="en-US" sz="3200" dirty="0"/>
              <a:t>Creates groupings of data using the </a:t>
            </a:r>
            <a:r>
              <a:rPr lang="en-US" sz="3200" dirty="0" err="1"/>
              <a:t>group_by</a:t>
            </a:r>
            <a:r>
              <a:rPr lang="en-US" sz="3200" dirty="0"/>
              <a:t>() function</a:t>
            </a:r>
          </a:p>
          <a:p>
            <a:pPr marL="457200" indent="-457200">
              <a:lnSpc>
                <a:spcPct val="100000"/>
              </a:lnSpc>
              <a:spcBef>
                <a:spcPts val="0"/>
              </a:spcBef>
              <a:spcAft>
                <a:spcPts val="0"/>
              </a:spcAft>
              <a:buClrTx/>
              <a:buSzTx/>
              <a:buFont typeface="+mj-lt"/>
              <a:buAutoNum type="arabicPeriod"/>
            </a:pPr>
            <a:r>
              <a:rPr lang="en-US" sz="3200" dirty="0"/>
              <a:t>Combine </a:t>
            </a:r>
            <a:r>
              <a:rPr lang="en-US" sz="3200" dirty="0" err="1"/>
              <a:t>group_by</a:t>
            </a:r>
            <a:r>
              <a:rPr lang="en-US" sz="3200" dirty="0"/>
              <a:t>() and summarize() functions to calculate summary statistics for groups of data</a:t>
            </a:r>
          </a:p>
        </p:txBody>
      </p:sp>
    </p:spTree>
    <p:extLst>
      <p:ext uri="{BB962C8B-B14F-4D97-AF65-F5344CB8AC3E}">
        <p14:creationId xmlns:p14="http://schemas.microsoft.com/office/powerpoint/2010/main" val="18918774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0E4AE3F-2524-1C49-A394-1394CDF136FA}"/>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33</a:t>
            </a:fld>
            <a:endParaRPr lang="en-US" dirty="0">
              <a:solidFill>
                <a:prstClr val="black">
                  <a:lumMod val="95000"/>
                  <a:lumOff val="5000"/>
                </a:prstClr>
              </a:solidFill>
            </a:endParaRPr>
          </a:p>
        </p:txBody>
      </p:sp>
      <p:sp>
        <p:nvSpPr>
          <p:cNvPr id="3" name="TextBox 2">
            <a:extLst>
              <a:ext uri="{FF2B5EF4-FFF2-40B4-BE49-F238E27FC236}">
                <a16:creationId xmlns:a16="http://schemas.microsoft.com/office/drawing/2014/main" id="{25439B8B-C84B-E54C-BFA3-75371AECF954}"/>
              </a:ext>
            </a:extLst>
          </p:cNvPr>
          <p:cNvSpPr txBox="1"/>
          <p:nvPr/>
        </p:nvSpPr>
        <p:spPr>
          <a:xfrm>
            <a:off x="1897117" y="5432279"/>
            <a:ext cx="8397765" cy="707886"/>
          </a:xfrm>
          <a:prstGeom prst="rect">
            <a:avLst/>
          </a:prstGeom>
          <a:noFill/>
        </p:spPr>
        <p:txBody>
          <a:bodyPr wrap="square" rtlCol="0">
            <a:spAutoFit/>
          </a:bodyPr>
          <a:lstStyle/>
          <a:p>
            <a:pPr algn="ctr"/>
            <a:r>
              <a:rPr lang="en-US" sz="4000" dirty="0"/>
              <a:t>https://</a:t>
            </a:r>
            <a:r>
              <a:rPr lang="en-US" sz="4000" dirty="0" err="1"/>
              <a:t>forms.office.com</a:t>
            </a:r>
            <a:r>
              <a:rPr lang="en-US" sz="4000" dirty="0"/>
              <a:t>/r/rrMn3hevpY</a:t>
            </a:r>
          </a:p>
        </p:txBody>
      </p:sp>
      <p:pic>
        <p:nvPicPr>
          <p:cNvPr id="1026" name="Picture 2" descr="QRCode for Faculty Evaluation for Patrick Mathias: 06 - Grouping and Summarizing Data">
            <a:extLst>
              <a:ext uri="{FF2B5EF4-FFF2-40B4-BE49-F238E27FC236}">
                <a16:creationId xmlns:a16="http://schemas.microsoft.com/office/drawing/2014/main" id="{F25DC1B6-B34E-1846-964B-B625D3BF05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61689" y="1425721"/>
            <a:ext cx="4006558" cy="400655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E63F3D6-AF87-1F48-B80E-B7FD59F5D3FF}"/>
              </a:ext>
            </a:extLst>
          </p:cNvPr>
          <p:cNvSpPr txBox="1"/>
          <p:nvPr/>
        </p:nvSpPr>
        <p:spPr>
          <a:xfrm>
            <a:off x="1466085" y="529203"/>
            <a:ext cx="8397765" cy="707886"/>
          </a:xfrm>
          <a:prstGeom prst="rect">
            <a:avLst/>
          </a:prstGeom>
          <a:noFill/>
        </p:spPr>
        <p:txBody>
          <a:bodyPr wrap="square" rtlCol="0">
            <a:spAutoFit/>
          </a:bodyPr>
          <a:lstStyle/>
          <a:p>
            <a:pPr algn="ctr"/>
            <a:r>
              <a:rPr lang="en-US" sz="4000" dirty="0"/>
              <a:t>Please fill out an eval</a:t>
            </a:r>
          </a:p>
        </p:txBody>
      </p:sp>
    </p:spTree>
    <p:extLst>
      <p:ext uri="{BB962C8B-B14F-4D97-AF65-F5344CB8AC3E}">
        <p14:creationId xmlns:p14="http://schemas.microsoft.com/office/powerpoint/2010/main" val="32571595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3AB48-7D7C-EA41-B363-030C87B1BB21}"/>
              </a:ext>
            </a:extLst>
          </p:cNvPr>
          <p:cNvSpPr>
            <a:spLocks noGrp="1"/>
          </p:cNvSpPr>
          <p:nvPr>
            <p:ph type="title"/>
          </p:nvPr>
        </p:nvSpPr>
        <p:spPr/>
        <p:txBody>
          <a:bodyPr/>
          <a:lstStyle/>
          <a:p>
            <a:r>
              <a:rPr lang="en-US" dirty="0"/>
              <a:t>Tests for Association</a:t>
            </a:r>
          </a:p>
        </p:txBody>
      </p:sp>
    </p:spTree>
    <p:extLst>
      <p:ext uri="{BB962C8B-B14F-4D97-AF65-F5344CB8AC3E}">
        <p14:creationId xmlns:p14="http://schemas.microsoft.com/office/powerpoint/2010/main" val="9108531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EE7AA-CC51-CE40-9585-24244F73C743}"/>
              </a:ext>
            </a:extLst>
          </p:cNvPr>
          <p:cNvSpPr>
            <a:spLocks noGrp="1"/>
          </p:cNvSpPr>
          <p:nvPr>
            <p:ph type="title"/>
          </p:nvPr>
        </p:nvSpPr>
        <p:spPr/>
        <p:txBody>
          <a:bodyPr/>
          <a:lstStyle/>
          <a:p>
            <a:r>
              <a:rPr lang="en-US" dirty="0"/>
              <a:t>Q: Is there an association between insurance product and SARS-CoV-2 RT-PCR positivity?</a:t>
            </a:r>
          </a:p>
        </p:txBody>
      </p:sp>
      <p:pic>
        <p:nvPicPr>
          <p:cNvPr id="4" name="Picture 3">
            <a:extLst>
              <a:ext uri="{FF2B5EF4-FFF2-40B4-BE49-F238E27FC236}">
                <a16:creationId xmlns:a16="http://schemas.microsoft.com/office/drawing/2014/main" id="{B7C90D74-0EC6-1143-92CD-E994ACACFB8B}"/>
              </a:ext>
            </a:extLst>
          </p:cNvPr>
          <p:cNvPicPr>
            <a:picLocks noChangeAspect="1"/>
          </p:cNvPicPr>
          <p:nvPr/>
        </p:nvPicPr>
        <p:blipFill>
          <a:blip r:embed="rId3"/>
          <a:stretch>
            <a:fillRect/>
          </a:stretch>
        </p:blipFill>
        <p:spPr>
          <a:xfrm>
            <a:off x="1374921" y="1967888"/>
            <a:ext cx="9369279" cy="1845818"/>
          </a:xfrm>
          <a:prstGeom prst="rect">
            <a:avLst/>
          </a:prstGeom>
        </p:spPr>
      </p:pic>
      <p:grpSp>
        <p:nvGrpSpPr>
          <p:cNvPr id="8" name="Group 7">
            <a:extLst>
              <a:ext uri="{FF2B5EF4-FFF2-40B4-BE49-F238E27FC236}">
                <a16:creationId xmlns:a16="http://schemas.microsoft.com/office/drawing/2014/main" id="{02156E34-2CC0-CD43-AF90-401A2B8DFD27}"/>
              </a:ext>
            </a:extLst>
          </p:cNvPr>
          <p:cNvGrpSpPr/>
          <p:nvPr/>
        </p:nvGrpSpPr>
        <p:grpSpPr>
          <a:xfrm>
            <a:off x="2721693" y="4051980"/>
            <a:ext cx="6324941" cy="989259"/>
            <a:chOff x="815161" y="2339294"/>
            <a:chExt cx="6324941" cy="989259"/>
          </a:xfrm>
        </p:grpSpPr>
        <p:sp>
          <p:nvSpPr>
            <p:cNvPr id="6" name="Google Shape;131;p17">
              <a:extLst>
                <a:ext uri="{FF2B5EF4-FFF2-40B4-BE49-F238E27FC236}">
                  <a16:creationId xmlns:a16="http://schemas.microsoft.com/office/drawing/2014/main" id="{3620A4D8-185A-6C43-85B1-29B7B8339D07}"/>
                </a:ext>
              </a:extLst>
            </p:cNvPr>
            <p:cNvSpPr/>
            <p:nvPr/>
          </p:nvSpPr>
          <p:spPr>
            <a:xfrm>
              <a:off x="815161" y="2339294"/>
              <a:ext cx="6149843" cy="989259"/>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7" name="Rectangle 6">
              <a:extLst>
                <a:ext uri="{FF2B5EF4-FFF2-40B4-BE49-F238E27FC236}">
                  <a16:creationId xmlns:a16="http://schemas.microsoft.com/office/drawing/2014/main" id="{A3E19936-CD92-9F47-A478-C17A36FAB8FE}"/>
                </a:ext>
              </a:extLst>
            </p:cNvPr>
            <p:cNvSpPr/>
            <p:nvPr/>
          </p:nvSpPr>
          <p:spPr>
            <a:xfrm>
              <a:off x="896207" y="2439191"/>
              <a:ext cx="6243895" cy="830997"/>
            </a:xfrm>
            <a:prstGeom prst="rect">
              <a:avLst/>
            </a:prstGeom>
          </p:spPr>
          <p:txBody>
            <a:bodyPr wrap="square">
              <a:spAutoFit/>
            </a:bodyPr>
            <a:lstStyle/>
            <a:p>
              <a:r>
                <a:rPr lang="en-US" sz="2400" dirty="0">
                  <a:latin typeface="Consolas" panose="020B0609020204030204" pitchFamily="49" charset="0"/>
                  <a:cs typeface="Consolas" panose="020B0609020204030204" pitchFamily="49" charset="0"/>
                </a:rPr>
                <a:t>data %&gt;%</a:t>
              </a:r>
            </a:p>
            <a:p>
              <a:r>
                <a:rPr lang="en-US" sz="2400" dirty="0">
                  <a:latin typeface="Consolas" panose="020B0609020204030204" pitchFamily="49" charset="0"/>
                  <a:cs typeface="Consolas" panose="020B0609020204030204" pitchFamily="49" charset="0"/>
                </a:rPr>
                <a:t>  </a:t>
              </a:r>
              <a:r>
                <a:rPr lang="en-US" sz="2400" dirty="0" err="1">
                  <a:latin typeface="Consolas" panose="020B0609020204030204" pitchFamily="49" charset="0"/>
                  <a:cs typeface="Consolas" panose="020B0609020204030204" pitchFamily="49" charset="0"/>
                </a:rPr>
                <a:t>fisher.test</a:t>
              </a:r>
              <a:r>
                <a:rPr lang="en-US" sz="2400" dirty="0">
                  <a:latin typeface="Consolas" panose="020B0609020204030204" pitchFamily="49" charset="0"/>
                  <a:cs typeface="Consolas" panose="020B0609020204030204" pitchFamily="49" charset="0"/>
                </a:rPr>
                <a:t>(</a:t>
              </a:r>
              <a:r>
                <a:rPr lang="en-US" sz="2400" dirty="0" err="1">
                  <a:solidFill>
                    <a:srgbClr val="538DD5"/>
                  </a:solidFill>
                  <a:latin typeface="Consolas" panose="020B0609020204030204" pitchFamily="49" charset="0"/>
                  <a:cs typeface="Consolas" panose="020B0609020204030204" pitchFamily="49" charset="0"/>
                </a:rPr>
                <a:t>simulate.p.value</a:t>
              </a:r>
              <a:r>
                <a:rPr lang="en-US" sz="2400" dirty="0">
                  <a:solidFill>
                    <a:srgbClr val="538DD5"/>
                  </a:solidFill>
                  <a:latin typeface="Consolas" panose="020B0609020204030204" pitchFamily="49" charset="0"/>
                  <a:cs typeface="Consolas" panose="020B0609020204030204" pitchFamily="49" charset="0"/>
                </a:rPr>
                <a:t> = T</a:t>
              </a:r>
              <a:r>
                <a:rPr lang="en-US" sz="2400" dirty="0">
                  <a:latin typeface="Consolas" panose="020B0609020204030204" pitchFamily="49" charset="0"/>
                  <a:cs typeface="Consolas" panose="020B0609020204030204" pitchFamily="49" charset="0"/>
                </a:rPr>
                <a:t>)</a:t>
              </a:r>
            </a:p>
          </p:txBody>
        </p:sp>
      </p:grpSp>
      <p:sp>
        <p:nvSpPr>
          <p:cNvPr id="9" name="Down Arrow 8">
            <a:extLst>
              <a:ext uri="{FF2B5EF4-FFF2-40B4-BE49-F238E27FC236}">
                <a16:creationId xmlns:a16="http://schemas.microsoft.com/office/drawing/2014/main" id="{0E7E4086-8313-2947-8467-8C36CC285DF7}"/>
              </a:ext>
            </a:extLst>
          </p:cNvPr>
          <p:cNvSpPr/>
          <p:nvPr/>
        </p:nvSpPr>
        <p:spPr>
          <a:xfrm>
            <a:off x="5357906" y="3541331"/>
            <a:ext cx="349520" cy="4359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2129467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815161" y="2280929"/>
            <a:ext cx="11019488" cy="3381317"/>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6" name="TextBox 25"/>
          <p:cNvSpPr txBox="1"/>
          <p:nvPr/>
        </p:nvSpPr>
        <p:spPr>
          <a:xfrm>
            <a:off x="815160" y="763285"/>
            <a:ext cx="3984745" cy="923330"/>
          </a:xfrm>
          <a:prstGeom prst="rect">
            <a:avLst/>
          </a:prstGeom>
          <a:noFill/>
        </p:spPr>
        <p:txBody>
          <a:bodyPr wrap="none" rtlCol="0">
            <a:spAutoFit/>
          </a:bodyPr>
          <a:lstStyle/>
          <a:p>
            <a:r>
              <a:rPr lang="en-US" sz="5400" dirty="0">
                <a:latin typeface="+mj-lt"/>
                <a:sym typeface="Calibri"/>
              </a:rPr>
              <a:t>Data wrangling - 1</a:t>
            </a:r>
            <a:endParaRPr lang="en-US" dirty="0"/>
          </a:p>
        </p:txBody>
      </p:sp>
      <p:sp>
        <p:nvSpPr>
          <p:cNvPr id="14" name="Rectangle 13"/>
          <p:cNvSpPr/>
          <p:nvPr/>
        </p:nvSpPr>
        <p:spPr>
          <a:xfrm>
            <a:off x="896207" y="2439191"/>
            <a:ext cx="11025756" cy="2862322"/>
          </a:xfrm>
          <a:prstGeom prst="rect">
            <a:avLst/>
          </a:prstGeom>
        </p:spPr>
        <p:txBody>
          <a:bodyPr wrap="square">
            <a:spAutoFit/>
          </a:bodyPr>
          <a:lstStyle/>
          <a:p>
            <a:r>
              <a:rPr lang="en-US" dirty="0">
                <a:latin typeface="Consolas" panose="020B0609020204030204" pitchFamily="49" charset="0"/>
                <a:ea typeface="Courier New"/>
                <a:cs typeface="Consolas" panose="020B0609020204030204" pitchFamily="49" charset="0"/>
                <a:sym typeface="Courier New"/>
              </a:rPr>
              <a:t>covid_testing_2 &lt;- </a:t>
            </a:r>
            <a:r>
              <a:rPr lang="en-US" dirty="0" err="1">
                <a:latin typeface="Consolas" panose="020B0609020204030204" pitchFamily="49" charset="0"/>
                <a:ea typeface="Courier New"/>
                <a:cs typeface="Consolas" panose="020B0609020204030204" pitchFamily="49" charset="0"/>
                <a:sym typeface="Courier New"/>
              </a:rPr>
              <a:t>covid_testing</a:t>
            </a:r>
            <a:r>
              <a:rPr lang="en-US" dirty="0">
                <a:latin typeface="Consolas" panose="020B0609020204030204" pitchFamily="49" charset="0"/>
                <a:ea typeface="Courier New"/>
                <a:cs typeface="Consolas" panose="020B0609020204030204" pitchFamily="49" charset="0"/>
                <a:sym typeface="Courier New"/>
              </a:rPr>
              <a:t> %&gt;%</a:t>
            </a:r>
          </a:p>
          <a:p>
            <a:r>
              <a:rPr lang="en-US" dirty="0">
                <a:latin typeface="Consolas" panose="020B0609020204030204" pitchFamily="49" charset="0"/>
                <a:ea typeface="Courier New"/>
                <a:cs typeface="Consolas" panose="020B0609020204030204" pitchFamily="49" charset="0"/>
                <a:sym typeface="Courier New"/>
              </a:rPr>
              <a:t>  mutate(</a:t>
            </a:r>
            <a:r>
              <a:rPr lang="en-US" dirty="0" err="1">
                <a:latin typeface="Consolas" panose="020B0609020204030204" pitchFamily="49" charset="0"/>
                <a:ea typeface="Courier New"/>
                <a:cs typeface="Consolas" panose="020B0609020204030204" pitchFamily="49" charset="0"/>
                <a:sym typeface="Courier New"/>
              </a:rPr>
              <a:t>payor_group_fac</a:t>
            </a:r>
            <a:r>
              <a:rPr lang="en-US" dirty="0">
                <a:latin typeface="Consolas" panose="020B0609020204030204" pitchFamily="49" charset="0"/>
                <a:ea typeface="Courier New"/>
                <a:cs typeface="Consolas" panose="020B0609020204030204" pitchFamily="49" charset="0"/>
                <a:sym typeface="Courier New"/>
              </a:rPr>
              <a:t> = </a:t>
            </a:r>
            <a:r>
              <a:rPr lang="en-US" dirty="0" err="1">
                <a:solidFill>
                  <a:srgbClr val="0070C0"/>
                </a:solidFill>
                <a:latin typeface="Consolas" panose="020B0609020204030204" pitchFamily="49" charset="0"/>
                <a:ea typeface="Courier New"/>
                <a:cs typeface="Consolas" panose="020B0609020204030204" pitchFamily="49" charset="0"/>
                <a:sym typeface="Courier New"/>
              </a:rPr>
              <a:t>case_when</a:t>
            </a:r>
            <a:r>
              <a:rPr lang="en-US" dirty="0">
                <a:solidFill>
                  <a:srgbClr val="0070C0"/>
                </a:solidFill>
                <a:latin typeface="Consolas" panose="020B0609020204030204" pitchFamily="49" charset="0"/>
                <a:ea typeface="Courier New"/>
                <a:cs typeface="Consolas" panose="020B0609020204030204" pitchFamily="49" charset="0"/>
                <a:sym typeface="Courier New"/>
              </a:rPr>
              <a:t>(</a:t>
            </a:r>
          </a:p>
          <a:p>
            <a:r>
              <a:rPr lang="en-US" dirty="0">
                <a:solidFill>
                  <a:srgbClr val="0070C0"/>
                </a:solidFill>
                <a:latin typeface="Consolas" panose="020B0609020204030204" pitchFamily="49" charset="0"/>
                <a:ea typeface="Courier New"/>
                <a:cs typeface="Consolas" panose="020B0609020204030204" pitchFamily="49" charset="0"/>
                <a:sym typeface="Courier New"/>
              </a:rPr>
              <a:t>				</a:t>
            </a:r>
            <a:r>
              <a:rPr lang="en-US" dirty="0" err="1">
                <a:solidFill>
                  <a:srgbClr val="0070C0"/>
                </a:solidFill>
                <a:latin typeface="Consolas" panose="020B0609020204030204" pitchFamily="49" charset="0"/>
                <a:ea typeface="Courier New"/>
                <a:cs typeface="Consolas" panose="020B0609020204030204" pitchFamily="49" charset="0"/>
                <a:sym typeface="Courier New"/>
              </a:rPr>
              <a:t>is.na</a:t>
            </a:r>
            <a:r>
              <a:rPr lang="en-US" dirty="0">
                <a:solidFill>
                  <a:srgbClr val="0070C0"/>
                </a:solidFill>
                <a:latin typeface="Consolas" panose="020B0609020204030204" pitchFamily="49" charset="0"/>
                <a:ea typeface="Courier New"/>
                <a:cs typeface="Consolas" panose="020B0609020204030204" pitchFamily="49" charset="0"/>
                <a:sym typeface="Courier New"/>
              </a:rPr>
              <a:t>(</a:t>
            </a:r>
            <a:r>
              <a:rPr lang="en-US" dirty="0" err="1">
                <a:solidFill>
                  <a:srgbClr val="0070C0"/>
                </a:solidFill>
                <a:latin typeface="Consolas" panose="020B0609020204030204" pitchFamily="49" charset="0"/>
                <a:ea typeface="Courier New"/>
                <a:cs typeface="Consolas" panose="020B0609020204030204" pitchFamily="49" charset="0"/>
                <a:sym typeface="Courier New"/>
              </a:rPr>
              <a:t>payor_group</a:t>
            </a:r>
            <a:r>
              <a:rPr lang="en-US" dirty="0">
                <a:solidFill>
                  <a:srgbClr val="0070C0"/>
                </a:solidFill>
                <a:latin typeface="Consolas" panose="020B0609020204030204" pitchFamily="49" charset="0"/>
                <a:ea typeface="Courier New"/>
                <a:cs typeface="Consolas" panose="020B0609020204030204" pitchFamily="49" charset="0"/>
                <a:sym typeface="Courier New"/>
              </a:rPr>
              <a:t>) 			     </a:t>
            </a:r>
            <a:r>
              <a:rPr lang="en-US" dirty="0">
                <a:latin typeface="Consolas" panose="020B0609020204030204" pitchFamily="49" charset="0"/>
                <a:ea typeface="Courier New"/>
                <a:cs typeface="Consolas" panose="020B0609020204030204" pitchFamily="49" charset="0"/>
                <a:sym typeface="Courier New"/>
              </a:rPr>
              <a:t>~</a:t>
            </a:r>
            <a:r>
              <a:rPr lang="en-US" dirty="0">
                <a:solidFill>
                  <a:srgbClr val="0070C0"/>
                </a:solidFill>
                <a:latin typeface="Consolas" panose="020B0609020204030204" pitchFamily="49" charset="0"/>
                <a:ea typeface="Courier New"/>
                <a:cs typeface="Consolas" panose="020B0609020204030204" pitchFamily="49" charset="0"/>
                <a:sym typeface="Courier New"/>
              </a:rPr>
              <a:t> </a:t>
            </a:r>
            <a:r>
              <a:rPr lang="en-US" dirty="0">
                <a:solidFill>
                  <a:srgbClr val="92D050"/>
                </a:solidFill>
                <a:latin typeface="Consolas" panose="020B0609020204030204" pitchFamily="49" charset="0"/>
                <a:ea typeface="Courier New"/>
                <a:cs typeface="Consolas" panose="020B0609020204030204" pitchFamily="49" charset="0"/>
                <a:sym typeface="Courier New"/>
              </a:rPr>
              <a:t>"unassigned"</a:t>
            </a:r>
            <a:r>
              <a:rPr lang="en-US" dirty="0">
                <a:solidFill>
                  <a:srgbClr val="0070C0"/>
                </a:solidFill>
                <a:latin typeface="Consolas" panose="020B0609020204030204" pitchFamily="49" charset="0"/>
                <a:ea typeface="Courier New"/>
                <a:cs typeface="Consolas" panose="020B0609020204030204" pitchFamily="49" charset="0"/>
                <a:sym typeface="Courier New"/>
              </a:rPr>
              <a:t>,</a:t>
            </a:r>
          </a:p>
          <a:p>
            <a:r>
              <a:rPr lang="en-US" dirty="0">
                <a:solidFill>
                  <a:srgbClr val="0070C0"/>
                </a:solidFill>
                <a:latin typeface="Consolas" panose="020B0609020204030204" pitchFamily="49" charset="0"/>
                <a:ea typeface="Courier New"/>
                <a:cs typeface="Consolas" panose="020B0609020204030204" pitchFamily="49" charset="0"/>
                <a:sym typeface="Courier New"/>
              </a:rPr>
              <a:t>				</a:t>
            </a:r>
            <a:r>
              <a:rPr lang="en-US" dirty="0" err="1">
                <a:solidFill>
                  <a:srgbClr val="0070C0"/>
                </a:solidFill>
                <a:latin typeface="Consolas" panose="020B0609020204030204" pitchFamily="49" charset="0"/>
                <a:ea typeface="Courier New"/>
                <a:cs typeface="Consolas" panose="020B0609020204030204" pitchFamily="49" charset="0"/>
                <a:sym typeface="Courier New"/>
              </a:rPr>
              <a:t>payor_group</a:t>
            </a:r>
            <a:r>
              <a:rPr lang="en-US" dirty="0">
                <a:solidFill>
                  <a:srgbClr val="0070C0"/>
                </a:solidFill>
                <a:latin typeface="Consolas" panose="020B0609020204030204" pitchFamily="49" charset="0"/>
                <a:ea typeface="Courier New"/>
                <a:cs typeface="Consolas" panose="020B0609020204030204" pitchFamily="49" charset="0"/>
                <a:sym typeface="Courier New"/>
              </a:rPr>
              <a:t> %in% c("charity care", </a:t>
            </a:r>
          </a:p>
          <a:p>
            <a:r>
              <a:rPr lang="en-US" dirty="0">
                <a:solidFill>
                  <a:srgbClr val="0070C0"/>
                </a:solidFill>
                <a:latin typeface="Consolas" panose="020B0609020204030204" pitchFamily="49" charset="0"/>
                <a:ea typeface="Courier New"/>
                <a:cs typeface="Consolas" panose="020B0609020204030204" pitchFamily="49" charset="0"/>
                <a:sym typeface="Courier New"/>
              </a:rPr>
              <a:t>						    "medical assistance", </a:t>
            </a:r>
          </a:p>
          <a:p>
            <a:r>
              <a:rPr lang="en-US" dirty="0">
                <a:solidFill>
                  <a:srgbClr val="0070C0"/>
                </a:solidFill>
                <a:latin typeface="Consolas" panose="020B0609020204030204" pitchFamily="49" charset="0"/>
                <a:ea typeface="Courier New"/>
                <a:cs typeface="Consolas" panose="020B0609020204030204" pitchFamily="49" charset="0"/>
                <a:sym typeface="Courier New"/>
              </a:rPr>
              <a:t>						    "self pay", </a:t>
            </a:r>
          </a:p>
          <a:p>
            <a:r>
              <a:rPr lang="en-US" dirty="0">
                <a:solidFill>
                  <a:srgbClr val="0070C0"/>
                </a:solidFill>
                <a:latin typeface="Consolas" panose="020B0609020204030204" pitchFamily="49" charset="0"/>
                <a:ea typeface="Courier New"/>
                <a:cs typeface="Consolas" panose="020B0609020204030204" pitchFamily="49" charset="0"/>
                <a:sym typeface="Courier New"/>
              </a:rPr>
              <a:t>					            "other") 		     </a:t>
            </a:r>
            <a:r>
              <a:rPr lang="en-US" dirty="0">
                <a:latin typeface="Consolas" panose="020B0609020204030204" pitchFamily="49" charset="0"/>
                <a:ea typeface="Courier New"/>
                <a:cs typeface="Consolas" panose="020B0609020204030204" pitchFamily="49" charset="0"/>
                <a:sym typeface="Courier New"/>
              </a:rPr>
              <a:t>~</a:t>
            </a:r>
            <a:r>
              <a:rPr lang="en-US" dirty="0">
                <a:solidFill>
                  <a:srgbClr val="0070C0"/>
                </a:solidFill>
                <a:latin typeface="Consolas" panose="020B0609020204030204" pitchFamily="49" charset="0"/>
                <a:ea typeface="Courier New"/>
                <a:cs typeface="Consolas" panose="020B0609020204030204" pitchFamily="49" charset="0"/>
                <a:sym typeface="Courier New"/>
              </a:rPr>
              <a:t> </a:t>
            </a:r>
            <a:r>
              <a:rPr lang="en-US" dirty="0">
                <a:solidFill>
                  <a:srgbClr val="92D050"/>
                </a:solidFill>
                <a:latin typeface="Consolas" panose="020B0609020204030204" pitchFamily="49" charset="0"/>
                <a:ea typeface="Courier New"/>
                <a:cs typeface="Consolas" panose="020B0609020204030204" pitchFamily="49" charset="0"/>
                <a:sym typeface="Courier New"/>
              </a:rPr>
              <a:t>"other"</a:t>
            </a:r>
            <a:r>
              <a:rPr lang="en-US" dirty="0">
                <a:solidFill>
                  <a:srgbClr val="0070C0"/>
                </a:solidFill>
                <a:latin typeface="Consolas" panose="020B0609020204030204" pitchFamily="49" charset="0"/>
                <a:ea typeface="Courier New"/>
                <a:cs typeface="Consolas" panose="020B0609020204030204" pitchFamily="49" charset="0"/>
                <a:sym typeface="Courier New"/>
              </a:rPr>
              <a:t>,</a:t>
            </a:r>
          </a:p>
          <a:p>
            <a:r>
              <a:rPr lang="en-US" dirty="0">
                <a:solidFill>
                  <a:srgbClr val="0070C0"/>
                </a:solidFill>
                <a:latin typeface="Consolas" panose="020B0609020204030204" pitchFamily="49" charset="0"/>
                <a:ea typeface="Courier New"/>
                <a:cs typeface="Consolas" panose="020B0609020204030204" pitchFamily="49" charset="0"/>
                <a:sym typeface="Courier New"/>
              </a:rPr>
              <a:t>									TRUE </a:t>
            </a:r>
            <a:r>
              <a:rPr lang="en-US" dirty="0">
                <a:latin typeface="Consolas" panose="020B0609020204030204" pitchFamily="49" charset="0"/>
                <a:ea typeface="Courier New"/>
                <a:cs typeface="Consolas" panose="020B0609020204030204" pitchFamily="49" charset="0"/>
                <a:sym typeface="Courier New"/>
              </a:rPr>
              <a:t>~</a:t>
            </a:r>
            <a:r>
              <a:rPr lang="en-US" dirty="0">
                <a:solidFill>
                  <a:srgbClr val="0070C0"/>
                </a:solidFill>
                <a:latin typeface="Consolas" panose="020B0609020204030204" pitchFamily="49" charset="0"/>
                <a:ea typeface="Courier New"/>
                <a:cs typeface="Consolas" panose="020B0609020204030204" pitchFamily="49" charset="0"/>
                <a:sym typeface="Courier New"/>
              </a:rPr>
              <a:t> </a:t>
            </a:r>
            <a:r>
              <a:rPr lang="en-US" dirty="0" err="1">
                <a:solidFill>
                  <a:srgbClr val="92D050"/>
                </a:solidFill>
                <a:latin typeface="Consolas" panose="020B0609020204030204" pitchFamily="49" charset="0"/>
                <a:ea typeface="Courier New"/>
                <a:cs typeface="Consolas" panose="020B0609020204030204" pitchFamily="49" charset="0"/>
                <a:sym typeface="Courier New"/>
              </a:rPr>
              <a:t>payor_group</a:t>
            </a:r>
            <a:r>
              <a:rPr lang="en-US" dirty="0">
                <a:latin typeface="Consolas" panose="020B0609020204030204" pitchFamily="49" charset="0"/>
                <a:ea typeface="Courier New"/>
                <a:cs typeface="Consolas" panose="020B0609020204030204" pitchFamily="49" charset="0"/>
                <a:sym typeface="Courier New"/>
              </a:rPr>
              <a:t>)</a:t>
            </a:r>
          </a:p>
          <a:p>
            <a:r>
              <a:rPr lang="en-US" dirty="0">
                <a:latin typeface="Consolas" panose="020B0609020204030204" pitchFamily="49" charset="0"/>
                <a:ea typeface="Courier New"/>
                <a:cs typeface="Consolas" panose="020B0609020204030204" pitchFamily="49" charset="0"/>
                <a:sym typeface="Courier New"/>
              </a:rPr>
              <a:t>  ) %&gt;%</a:t>
            </a:r>
          </a:p>
          <a:p>
            <a:r>
              <a:rPr lang="en-US" dirty="0">
                <a:latin typeface="Consolas" panose="020B0609020204030204" pitchFamily="49" charset="0"/>
                <a:ea typeface="Courier New"/>
                <a:cs typeface="Consolas" panose="020B0609020204030204" pitchFamily="49" charset="0"/>
                <a:sym typeface="Courier New"/>
              </a:rPr>
              <a:t>  filter(</a:t>
            </a:r>
            <a:r>
              <a:rPr lang="en-US" dirty="0">
                <a:solidFill>
                  <a:srgbClr val="0070C0"/>
                </a:solidFill>
                <a:latin typeface="Consolas" panose="020B0609020204030204" pitchFamily="49" charset="0"/>
                <a:ea typeface="Courier New"/>
                <a:cs typeface="Consolas" panose="020B0609020204030204" pitchFamily="49" charset="0"/>
                <a:sym typeface="Courier New"/>
              </a:rPr>
              <a:t>result %in% c("positive", "negative")</a:t>
            </a:r>
            <a:r>
              <a:rPr lang="en-US" dirty="0">
                <a:latin typeface="Consolas" panose="020B0609020204030204" pitchFamily="49" charset="0"/>
                <a:ea typeface="Courier New"/>
                <a:cs typeface="Consolas" panose="020B0609020204030204" pitchFamily="49" charset="0"/>
                <a:sym typeface="Courier New"/>
              </a:rPr>
              <a:t>)</a:t>
            </a:r>
          </a:p>
        </p:txBody>
      </p:sp>
      <p:sp>
        <p:nvSpPr>
          <p:cNvPr id="9" name="Google Shape;137;p17">
            <a:extLst>
              <a:ext uri="{FF2B5EF4-FFF2-40B4-BE49-F238E27FC236}">
                <a16:creationId xmlns:a16="http://schemas.microsoft.com/office/drawing/2014/main" id="{440D83EE-2B05-D34E-B646-1A63D1CC17D7}"/>
              </a:ext>
            </a:extLst>
          </p:cNvPr>
          <p:cNvSpPr/>
          <p:nvPr/>
        </p:nvSpPr>
        <p:spPr>
          <a:xfrm>
            <a:off x="6453528" y="1057835"/>
            <a:ext cx="2530995" cy="1079724"/>
          </a:xfrm>
          <a:prstGeom prst="wedgeRoundRectCallout">
            <a:avLst>
              <a:gd name="adj1" fmla="val -88461"/>
              <a:gd name="adj2" fmla="val 109704"/>
              <a:gd name="adj3" fmla="val 16667"/>
            </a:avLst>
          </a:prstGeom>
          <a:solidFill>
            <a:schemeClr val="accent2">
              <a:lumMod val="60000"/>
              <a:lumOff val="40000"/>
            </a:schemeClr>
          </a:solidFill>
          <a:ln>
            <a:noFill/>
          </a:ln>
        </p:spPr>
        <p:txBody>
          <a:bodyPr spcFirstLastPara="1" wrap="square" lIns="0" tIns="0" rIns="0" bIns="0" anchor="t" anchorCtr="0">
            <a:noAutofit/>
          </a:bodyPr>
          <a:lstStyle/>
          <a:p>
            <a:endParaRPr sz="964" dirty="0"/>
          </a:p>
        </p:txBody>
      </p:sp>
      <p:sp>
        <p:nvSpPr>
          <p:cNvPr id="17" name="Google Shape;324;p34">
            <a:extLst>
              <a:ext uri="{FF2B5EF4-FFF2-40B4-BE49-F238E27FC236}">
                <a16:creationId xmlns:a16="http://schemas.microsoft.com/office/drawing/2014/main" id="{26A1DC62-9EA6-C246-A973-FF387331C086}"/>
              </a:ext>
            </a:extLst>
          </p:cNvPr>
          <p:cNvSpPr txBox="1"/>
          <p:nvPr/>
        </p:nvSpPr>
        <p:spPr>
          <a:xfrm>
            <a:off x="6453528" y="1222828"/>
            <a:ext cx="2493589" cy="735811"/>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function that flexibly assigns values</a:t>
            </a:r>
            <a:endParaRPr sz="2062" dirty="0">
              <a:solidFill>
                <a:schemeClr val="bg1"/>
              </a:solidFill>
              <a:latin typeface="Calibri"/>
              <a:ea typeface="Calibri"/>
              <a:cs typeface="Calibri"/>
              <a:sym typeface="Calibri"/>
            </a:endParaRPr>
          </a:p>
        </p:txBody>
      </p:sp>
    </p:spTree>
    <p:extLst>
      <p:ext uri="{BB962C8B-B14F-4D97-AF65-F5344CB8AC3E}">
        <p14:creationId xmlns:p14="http://schemas.microsoft.com/office/powerpoint/2010/main" val="3827323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3" presetClass="emph" presetSubtype="2" fill="hold" nodeType="clickEffect">
                                  <p:stCondLst>
                                    <p:cond delay="0"/>
                                  </p:stCondLst>
                                  <p:childTnLst>
                                    <p:animClr clrSpc="rgb" dir="cw">
                                      <p:cBhvr override="childStyle">
                                        <p:cTn id="12" dur="1000" fill="hold"/>
                                        <p:tgtEl>
                                          <p:spTgt spid="14">
                                            <p:txEl>
                                              <p:pRg st="9" end="9"/>
                                            </p:txEl>
                                          </p:spTgt>
                                        </p:tgtEl>
                                        <p:attrNameLst>
                                          <p:attrName>style.color</p:attrName>
                                        </p:attrNameLst>
                                      </p:cBhvr>
                                      <p:to>
                                        <a:srgbClr val="FF00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815161" y="2280929"/>
            <a:ext cx="11019488" cy="3693151"/>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6" name="TextBox 25"/>
          <p:cNvSpPr txBox="1"/>
          <p:nvPr/>
        </p:nvSpPr>
        <p:spPr>
          <a:xfrm>
            <a:off x="815160" y="763285"/>
            <a:ext cx="3984745" cy="923330"/>
          </a:xfrm>
          <a:prstGeom prst="rect">
            <a:avLst/>
          </a:prstGeom>
          <a:noFill/>
        </p:spPr>
        <p:txBody>
          <a:bodyPr wrap="none" rtlCol="0">
            <a:spAutoFit/>
          </a:bodyPr>
          <a:lstStyle/>
          <a:p>
            <a:r>
              <a:rPr lang="en-US" sz="5400" dirty="0">
                <a:latin typeface="+mj-lt"/>
                <a:sym typeface="Calibri"/>
              </a:rPr>
              <a:t>Data wrangling - 2</a:t>
            </a:r>
            <a:endParaRPr lang="en-US" dirty="0"/>
          </a:p>
        </p:txBody>
      </p:sp>
      <p:sp>
        <p:nvSpPr>
          <p:cNvPr id="14" name="Rectangle 13"/>
          <p:cNvSpPr/>
          <p:nvPr/>
        </p:nvSpPr>
        <p:spPr>
          <a:xfrm>
            <a:off x="903189" y="2408669"/>
            <a:ext cx="11025756" cy="3139321"/>
          </a:xfrm>
          <a:prstGeom prst="rect">
            <a:avLst/>
          </a:prstGeom>
        </p:spPr>
        <p:txBody>
          <a:bodyPr wrap="square">
            <a:spAutoFit/>
          </a:bodyPr>
          <a:lstStyle/>
          <a:p>
            <a:r>
              <a:rPr lang="en-US" dirty="0">
                <a:latin typeface="Consolas" panose="020B0609020204030204" pitchFamily="49" charset="0"/>
                <a:ea typeface="Courier New"/>
                <a:cs typeface="Consolas" panose="020B0609020204030204" pitchFamily="49" charset="0"/>
                <a:sym typeface="Courier New"/>
              </a:rPr>
              <a:t># Generate counts</a:t>
            </a:r>
          </a:p>
          <a:p>
            <a:r>
              <a:rPr lang="en-US" dirty="0" err="1">
                <a:latin typeface="Consolas" panose="020B0609020204030204" pitchFamily="49" charset="0"/>
                <a:ea typeface="Courier New"/>
                <a:cs typeface="Consolas" panose="020B0609020204030204" pitchFamily="49" charset="0"/>
                <a:sym typeface="Courier New"/>
              </a:rPr>
              <a:t>tmp_table_tall</a:t>
            </a:r>
            <a:r>
              <a:rPr lang="en-US" dirty="0">
                <a:latin typeface="Consolas" panose="020B0609020204030204" pitchFamily="49" charset="0"/>
                <a:ea typeface="Courier New"/>
                <a:cs typeface="Consolas" panose="020B0609020204030204" pitchFamily="49" charset="0"/>
                <a:sym typeface="Courier New"/>
              </a:rPr>
              <a:t> &lt;- covid_testing_2 %&gt;% </a:t>
            </a:r>
          </a:p>
          <a:p>
            <a:r>
              <a:rPr lang="en-US" dirty="0">
                <a:latin typeface="Consolas" panose="020B0609020204030204" pitchFamily="49" charset="0"/>
                <a:ea typeface="Courier New"/>
                <a:cs typeface="Consolas" panose="020B0609020204030204" pitchFamily="49" charset="0"/>
                <a:sym typeface="Courier New"/>
              </a:rPr>
              <a:t>  </a:t>
            </a:r>
            <a:r>
              <a:rPr lang="en-US" dirty="0" err="1">
                <a:latin typeface="Consolas" panose="020B0609020204030204" pitchFamily="49" charset="0"/>
                <a:ea typeface="Courier New"/>
                <a:cs typeface="Consolas" panose="020B0609020204030204" pitchFamily="49" charset="0"/>
                <a:sym typeface="Courier New"/>
              </a:rPr>
              <a:t>group_by</a:t>
            </a:r>
            <a:r>
              <a:rPr lang="en-US" dirty="0">
                <a:latin typeface="Consolas" panose="020B0609020204030204" pitchFamily="49" charset="0"/>
                <a:ea typeface="Courier New"/>
                <a:cs typeface="Consolas" panose="020B0609020204030204" pitchFamily="49" charset="0"/>
                <a:sym typeface="Courier New"/>
              </a:rPr>
              <a:t>(</a:t>
            </a:r>
            <a:r>
              <a:rPr lang="en-US" dirty="0" err="1">
                <a:solidFill>
                  <a:srgbClr val="0070C0"/>
                </a:solidFill>
                <a:latin typeface="Consolas" panose="020B0609020204030204" pitchFamily="49" charset="0"/>
                <a:ea typeface="Courier New"/>
                <a:cs typeface="Consolas" panose="020B0609020204030204" pitchFamily="49" charset="0"/>
                <a:sym typeface="Courier New"/>
              </a:rPr>
              <a:t>payor_group_fac</a:t>
            </a:r>
            <a:r>
              <a:rPr lang="en-US" dirty="0">
                <a:solidFill>
                  <a:srgbClr val="0070C0"/>
                </a:solidFill>
                <a:latin typeface="Consolas" panose="020B0609020204030204" pitchFamily="49" charset="0"/>
                <a:ea typeface="Courier New"/>
                <a:cs typeface="Consolas" panose="020B0609020204030204" pitchFamily="49" charset="0"/>
                <a:sym typeface="Courier New"/>
              </a:rPr>
              <a:t>, result</a:t>
            </a:r>
            <a:r>
              <a:rPr lang="en-US" dirty="0">
                <a:latin typeface="Consolas" panose="020B0609020204030204" pitchFamily="49" charset="0"/>
                <a:ea typeface="Courier New"/>
                <a:cs typeface="Consolas" panose="020B0609020204030204" pitchFamily="49" charset="0"/>
                <a:sym typeface="Courier New"/>
              </a:rPr>
              <a:t>) %&gt;%</a:t>
            </a:r>
          </a:p>
          <a:p>
            <a:r>
              <a:rPr lang="en-US" dirty="0">
                <a:latin typeface="Consolas" panose="020B0609020204030204" pitchFamily="49" charset="0"/>
                <a:ea typeface="Courier New"/>
                <a:cs typeface="Consolas" panose="020B0609020204030204" pitchFamily="49" charset="0"/>
                <a:sym typeface="Courier New"/>
              </a:rPr>
              <a:t>  summarize(n = </a:t>
            </a:r>
            <a:r>
              <a:rPr lang="en-US" dirty="0">
                <a:solidFill>
                  <a:srgbClr val="0070C0"/>
                </a:solidFill>
                <a:latin typeface="Consolas" panose="020B0609020204030204" pitchFamily="49" charset="0"/>
                <a:ea typeface="Courier New"/>
                <a:cs typeface="Consolas" panose="020B0609020204030204" pitchFamily="49" charset="0"/>
                <a:sym typeface="Courier New"/>
              </a:rPr>
              <a:t>n()</a:t>
            </a:r>
            <a:r>
              <a:rPr lang="en-US" dirty="0">
                <a:latin typeface="Consolas" panose="020B0609020204030204" pitchFamily="49" charset="0"/>
                <a:ea typeface="Courier New"/>
                <a:cs typeface="Consolas" panose="020B0609020204030204" pitchFamily="49" charset="0"/>
                <a:sym typeface="Courier New"/>
              </a:rPr>
              <a:t>) %&gt;%</a:t>
            </a:r>
          </a:p>
          <a:p>
            <a:r>
              <a:rPr lang="en-US" dirty="0">
                <a:latin typeface="Consolas" panose="020B0609020204030204" pitchFamily="49" charset="0"/>
                <a:ea typeface="Courier New"/>
                <a:cs typeface="Consolas" panose="020B0609020204030204" pitchFamily="49" charset="0"/>
                <a:sym typeface="Courier New"/>
              </a:rPr>
              <a:t>  </a:t>
            </a:r>
            <a:r>
              <a:rPr lang="en-US" dirty="0">
                <a:solidFill>
                  <a:schemeClr val="accent4"/>
                </a:solidFill>
                <a:latin typeface="Consolas" panose="020B0609020204030204" pitchFamily="49" charset="0"/>
                <a:ea typeface="Courier New"/>
                <a:cs typeface="Consolas" panose="020B0609020204030204" pitchFamily="49" charset="0"/>
                <a:sym typeface="Courier New"/>
              </a:rPr>
              <a:t>ungroup</a:t>
            </a:r>
            <a:r>
              <a:rPr lang="en-US" dirty="0">
                <a:latin typeface="Consolas" panose="020B0609020204030204" pitchFamily="49" charset="0"/>
                <a:ea typeface="Courier New"/>
                <a:cs typeface="Consolas" panose="020B0609020204030204" pitchFamily="49" charset="0"/>
                <a:sym typeface="Courier New"/>
              </a:rPr>
              <a:t>()</a:t>
            </a:r>
          </a:p>
          <a:p>
            <a:r>
              <a:rPr lang="en-US" dirty="0" err="1">
                <a:latin typeface="Consolas" panose="020B0609020204030204" pitchFamily="49" charset="0"/>
                <a:ea typeface="Courier New"/>
                <a:cs typeface="Consolas" panose="020B0609020204030204" pitchFamily="49" charset="0"/>
                <a:sym typeface="Courier New"/>
              </a:rPr>
              <a:t>tmp_table_tall</a:t>
            </a:r>
            <a:endParaRPr lang="en-US" dirty="0">
              <a:latin typeface="Consolas" panose="020B0609020204030204" pitchFamily="49" charset="0"/>
              <a:ea typeface="Courier New"/>
              <a:cs typeface="Consolas" panose="020B0609020204030204" pitchFamily="49" charset="0"/>
              <a:sym typeface="Courier New"/>
            </a:endParaRPr>
          </a:p>
          <a:p>
            <a:endParaRPr lang="en-US" dirty="0">
              <a:latin typeface="Consolas" panose="020B0609020204030204" pitchFamily="49" charset="0"/>
              <a:ea typeface="Courier New"/>
              <a:cs typeface="Consolas" panose="020B0609020204030204" pitchFamily="49" charset="0"/>
              <a:sym typeface="Courier New"/>
            </a:endParaRPr>
          </a:p>
          <a:p>
            <a:r>
              <a:rPr lang="en-US" dirty="0">
                <a:latin typeface="Consolas" panose="020B0609020204030204" pitchFamily="49" charset="0"/>
                <a:ea typeface="Courier New"/>
                <a:cs typeface="Consolas" panose="020B0609020204030204" pitchFamily="49" charset="0"/>
                <a:sym typeface="Courier New"/>
              </a:rPr>
              <a:t># Pivot from tall to wide table</a:t>
            </a:r>
          </a:p>
          <a:p>
            <a:r>
              <a:rPr lang="en-US" dirty="0" err="1">
                <a:latin typeface="Consolas" panose="020B0609020204030204" pitchFamily="49" charset="0"/>
                <a:ea typeface="Courier New"/>
                <a:cs typeface="Consolas" panose="020B0609020204030204" pitchFamily="49" charset="0"/>
                <a:sym typeface="Courier New"/>
              </a:rPr>
              <a:t>tmp_table_wide</a:t>
            </a:r>
            <a:r>
              <a:rPr lang="en-US" dirty="0">
                <a:latin typeface="Consolas" panose="020B0609020204030204" pitchFamily="49" charset="0"/>
                <a:ea typeface="Courier New"/>
                <a:cs typeface="Consolas" panose="020B0609020204030204" pitchFamily="49" charset="0"/>
                <a:sym typeface="Courier New"/>
              </a:rPr>
              <a:t> &lt;- </a:t>
            </a:r>
            <a:r>
              <a:rPr lang="en-US" dirty="0" err="1">
                <a:latin typeface="Consolas" panose="020B0609020204030204" pitchFamily="49" charset="0"/>
                <a:ea typeface="Courier New"/>
                <a:cs typeface="Consolas" panose="020B0609020204030204" pitchFamily="49" charset="0"/>
                <a:sym typeface="Courier New"/>
              </a:rPr>
              <a:t>tmp_table_tall</a:t>
            </a:r>
            <a:r>
              <a:rPr lang="en-US" dirty="0">
                <a:latin typeface="Consolas" panose="020B0609020204030204" pitchFamily="49" charset="0"/>
                <a:ea typeface="Courier New"/>
                <a:cs typeface="Consolas" panose="020B0609020204030204" pitchFamily="49" charset="0"/>
                <a:sym typeface="Courier New"/>
              </a:rPr>
              <a:t> %&gt;%</a:t>
            </a:r>
          </a:p>
          <a:p>
            <a:r>
              <a:rPr lang="en-US" dirty="0">
                <a:latin typeface="Consolas" panose="020B0609020204030204" pitchFamily="49" charset="0"/>
                <a:ea typeface="Courier New"/>
                <a:cs typeface="Consolas" panose="020B0609020204030204" pitchFamily="49" charset="0"/>
                <a:sym typeface="Courier New"/>
              </a:rPr>
              <a:t>  </a:t>
            </a:r>
            <a:r>
              <a:rPr lang="en-US" dirty="0">
                <a:solidFill>
                  <a:schemeClr val="accent4"/>
                </a:solidFill>
                <a:latin typeface="Consolas" panose="020B0609020204030204" pitchFamily="49" charset="0"/>
                <a:ea typeface="Courier New"/>
                <a:cs typeface="Consolas" panose="020B0609020204030204" pitchFamily="49" charset="0"/>
                <a:sym typeface="Courier New"/>
              </a:rPr>
              <a:t>spread</a:t>
            </a:r>
            <a:r>
              <a:rPr lang="en-US" dirty="0">
                <a:latin typeface="Consolas" panose="020B0609020204030204" pitchFamily="49" charset="0"/>
                <a:ea typeface="Courier New"/>
                <a:cs typeface="Consolas" panose="020B0609020204030204" pitchFamily="49" charset="0"/>
                <a:sym typeface="Courier New"/>
              </a:rPr>
              <a:t>(key = </a:t>
            </a:r>
            <a:r>
              <a:rPr lang="en-US" dirty="0">
                <a:solidFill>
                  <a:srgbClr val="0070C0"/>
                </a:solidFill>
                <a:latin typeface="Consolas" panose="020B0609020204030204" pitchFamily="49" charset="0"/>
                <a:ea typeface="Courier New"/>
                <a:cs typeface="Consolas" panose="020B0609020204030204" pitchFamily="49" charset="0"/>
                <a:sym typeface="Courier New"/>
              </a:rPr>
              <a:t>"result"</a:t>
            </a:r>
            <a:r>
              <a:rPr lang="en-US" dirty="0">
                <a:latin typeface="Consolas" panose="020B0609020204030204" pitchFamily="49" charset="0"/>
                <a:ea typeface="Courier New"/>
                <a:cs typeface="Consolas" panose="020B0609020204030204" pitchFamily="49" charset="0"/>
                <a:sym typeface="Courier New"/>
              </a:rPr>
              <a:t>, value = </a:t>
            </a:r>
            <a:r>
              <a:rPr lang="en-US" dirty="0">
                <a:solidFill>
                  <a:srgbClr val="0070C0"/>
                </a:solidFill>
                <a:latin typeface="Consolas" panose="020B0609020204030204" pitchFamily="49" charset="0"/>
                <a:ea typeface="Courier New"/>
                <a:cs typeface="Consolas" panose="020B0609020204030204" pitchFamily="49" charset="0"/>
                <a:sym typeface="Courier New"/>
              </a:rPr>
              <a:t>"n"</a:t>
            </a:r>
            <a:r>
              <a:rPr lang="en-US" dirty="0">
                <a:latin typeface="Consolas" panose="020B0609020204030204" pitchFamily="49" charset="0"/>
                <a:ea typeface="Courier New"/>
                <a:cs typeface="Consolas" panose="020B0609020204030204" pitchFamily="49" charset="0"/>
                <a:sym typeface="Courier New"/>
              </a:rPr>
              <a:t>)</a:t>
            </a:r>
          </a:p>
          <a:p>
            <a:r>
              <a:rPr lang="en-US" dirty="0" err="1">
                <a:latin typeface="Consolas" panose="020B0609020204030204" pitchFamily="49" charset="0"/>
                <a:ea typeface="Courier New"/>
                <a:cs typeface="Consolas" panose="020B0609020204030204" pitchFamily="49" charset="0"/>
                <a:sym typeface="Courier New"/>
              </a:rPr>
              <a:t>tmp_table_wide</a:t>
            </a:r>
            <a:endParaRPr lang="en-US" dirty="0">
              <a:latin typeface="Consolas" panose="020B0609020204030204" pitchFamily="49" charset="0"/>
              <a:ea typeface="Courier New"/>
              <a:cs typeface="Consolas" panose="020B0609020204030204" pitchFamily="49" charset="0"/>
              <a:sym typeface="Courier New"/>
            </a:endParaRPr>
          </a:p>
        </p:txBody>
      </p:sp>
      <p:sp>
        <p:nvSpPr>
          <p:cNvPr id="17" name="Google Shape;324;p34">
            <a:extLst>
              <a:ext uri="{FF2B5EF4-FFF2-40B4-BE49-F238E27FC236}">
                <a16:creationId xmlns:a16="http://schemas.microsoft.com/office/drawing/2014/main" id="{26A1DC62-9EA6-C246-A973-FF387331C086}"/>
              </a:ext>
            </a:extLst>
          </p:cNvPr>
          <p:cNvSpPr txBox="1"/>
          <p:nvPr/>
        </p:nvSpPr>
        <p:spPr>
          <a:xfrm>
            <a:off x="8025455" y="6568394"/>
            <a:ext cx="2493589" cy="735811"/>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Maps key values  to separate columns</a:t>
            </a:r>
            <a:endParaRPr sz="2062" dirty="0">
              <a:solidFill>
                <a:schemeClr val="bg1"/>
              </a:solidFill>
              <a:latin typeface="Calibri"/>
              <a:ea typeface="Calibri"/>
              <a:cs typeface="Calibri"/>
              <a:sym typeface="Calibri"/>
            </a:endParaRPr>
          </a:p>
        </p:txBody>
      </p:sp>
      <p:sp>
        <p:nvSpPr>
          <p:cNvPr id="11" name="Google Shape;137;p17">
            <a:extLst>
              <a:ext uri="{FF2B5EF4-FFF2-40B4-BE49-F238E27FC236}">
                <a16:creationId xmlns:a16="http://schemas.microsoft.com/office/drawing/2014/main" id="{177A4142-BEE0-9845-BFBC-074E2C57AC1C}"/>
              </a:ext>
            </a:extLst>
          </p:cNvPr>
          <p:cNvSpPr/>
          <p:nvPr/>
        </p:nvSpPr>
        <p:spPr>
          <a:xfrm>
            <a:off x="6653588" y="2869591"/>
            <a:ext cx="2530995" cy="717492"/>
          </a:xfrm>
          <a:prstGeom prst="wedgeRoundRectCallout">
            <a:avLst>
              <a:gd name="adj1" fmla="val -217389"/>
              <a:gd name="adj2" fmla="val 67223"/>
              <a:gd name="adj3" fmla="val 16667"/>
            </a:avLst>
          </a:prstGeom>
          <a:solidFill>
            <a:schemeClr val="accent4"/>
          </a:solidFill>
          <a:ln>
            <a:noFill/>
          </a:ln>
        </p:spPr>
        <p:txBody>
          <a:bodyPr spcFirstLastPara="1" wrap="square" lIns="0" tIns="0" rIns="0" bIns="0" anchor="t" anchorCtr="0">
            <a:noAutofit/>
          </a:bodyPr>
          <a:lstStyle/>
          <a:p>
            <a:endParaRPr sz="964" dirty="0"/>
          </a:p>
        </p:txBody>
      </p:sp>
      <p:sp>
        <p:nvSpPr>
          <p:cNvPr id="9" name="Google Shape;324;p34">
            <a:extLst>
              <a:ext uri="{FF2B5EF4-FFF2-40B4-BE49-F238E27FC236}">
                <a16:creationId xmlns:a16="http://schemas.microsoft.com/office/drawing/2014/main" id="{E92D2233-8594-5747-874D-3B83172E1A4F}"/>
              </a:ext>
            </a:extLst>
          </p:cNvPr>
          <p:cNvSpPr txBox="1"/>
          <p:nvPr/>
        </p:nvSpPr>
        <p:spPr>
          <a:xfrm>
            <a:off x="6653588" y="3015783"/>
            <a:ext cx="2493589" cy="53268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Remove groupings</a:t>
            </a:r>
            <a:endParaRPr sz="2062" dirty="0">
              <a:solidFill>
                <a:schemeClr val="bg1"/>
              </a:solidFill>
              <a:latin typeface="Calibri"/>
              <a:ea typeface="Calibri"/>
              <a:cs typeface="Calibri"/>
              <a:sym typeface="Calibri"/>
            </a:endParaRPr>
          </a:p>
        </p:txBody>
      </p:sp>
      <p:sp>
        <p:nvSpPr>
          <p:cNvPr id="18" name="Google Shape;137;p17">
            <a:extLst>
              <a:ext uri="{FF2B5EF4-FFF2-40B4-BE49-F238E27FC236}">
                <a16:creationId xmlns:a16="http://schemas.microsoft.com/office/drawing/2014/main" id="{11F3DD86-17B8-344B-B6AE-65E1157126E1}"/>
              </a:ext>
            </a:extLst>
          </p:cNvPr>
          <p:cNvSpPr/>
          <p:nvPr/>
        </p:nvSpPr>
        <p:spPr>
          <a:xfrm>
            <a:off x="8025455" y="3800659"/>
            <a:ext cx="2530995" cy="937288"/>
          </a:xfrm>
          <a:prstGeom prst="wedgeRoundRectCallout">
            <a:avLst>
              <a:gd name="adj1" fmla="val -147258"/>
              <a:gd name="adj2" fmla="val 73359"/>
              <a:gd name="adj3" fmla="val 16667"/>
            </a:avLst>
          </a:prstGeom>
          <a:solidFill>
            <a:schemeClr val="accent4"/>
          </a:solidFill>
          <a:ln>
            <a:noFill/>
          </a:ln>
        </p:spPr>
        <p:txBody>
          <a:bodyPr spcFirstLastPara="1" wrap="square" lIns="0" tIns="0" rIns="0" bIns="0" anchor="t" anchorCtr="0">
            <a:noAutofit/>
          </a:bodyPr>
          <a:lstStyle/>
          <a:p>
            <a:endParaRPr sz="964" dirty="0"/>
          </a:p>
        </p:txBody>
      </p:sp>
      <p:sp>
        <p:nvSpPr>
          <p:cNvPr id="19" name="Google Shape;324;p34">
            <a:extLst>
              <a:ext uri="{FF2B5EF4-FFF2-40B4-BE49-F238E27FC236}">
                <a16:creationId xmlns:a16="http://schemas.microsoft.com/office/drawing/2014/main" id="{08F0CF15-AAD5-E64E-9164-011A897C6432}"/>
              </a:ext>
            </a:extLst>
          </p:cNvPr>
          <p:cNvSpPr txBox="1"/>
          <p:nvPr/>
        </p:nvSpPr>
        <p:spPr>
          <a:xfrm>
            <a:off x="8025455" y="3893064"/>
            <a:ext cx="2493589" cy="53268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Maps key values to separate columns</a:t>
            </a:r>
            <a:endParaRPr sz="2062" dirty="0">
              <a:solidFill>
                <a:schemeClr val="bg1"/>
              </a:solidFill>
              <a:latin typeface="Calibri"/>
              <a:ea typeface="Calibri"/>
              <a:cs typeface="Calibri"/>
              <a:sym typeface="Calibri"/>
            </a:endParaRPr>
          </a:p>
        </p:txBody>
      </p:sp>
    </p:spTree>
    <p:extLst>
      <p:ext uri="{BB962C8B-B14F-4D97-AF65-F5344CB8AC3E}">
        <p14:creationId xmlns:p14="http://schemas.microsoft.com/office/powerpoint/2010/main" val="492156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4">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4">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4">
                                            <p:txEl>
                                              <p:pRg st="10" end="1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9" grpId="0"/>
      <p:bldP spid="18" grpId="0" animBg="1"/>
      <p:bldP spid="19"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6" name="TextBox 25"/>
          <p:cNvSpPr txBox="1"/>
          <p:nvPr/>
        </p:nvSpPr>
        <p:spPr>
          <a:xfrm>
            <a:off x="815160" y="763285"/>
            <a:ext cx="4796313" cy="923330"/>
          </a:xfrm>
          <a:prstGeom prst="rect">
            <a:avLst/>
          </a:prstGeom>
          <a:noFill/>
        </p:spPr>
        <p:txBody>
          <a:bodyPr wrap="none" rtlCol="0">
            <a:spAutoFit/>
          </a:bodyPr>
          <a:lstStyle/>
          <a:p>
            <a:r>
              <a:rPr lang="en-US" sz="5400" dirty="0">
                <a:latin typeface="+mj-lt"/>
                <a:sym typeface="Calibri"/>
              </a:rPr>
              <a:t>Testing for association</a:t>
            </a:r>
            <a:endParaRPr lang="en-US" dirty="0"/>
          </a:p>
        </p:txBody>
      </p:sp>
      <p:pic>
        <p:nvPicPr>
          <p:cNvPr id="5" name="Picture 4">
            <a:extLst>
              <a:ext uri="{FF2B5EF4-FFF2-40B4-BE49-F238E27FC236}">
                <a16:creationId xmlns:a16="http://schemas.microsoft.com/office/drawing/2014/main" id="{927E7C84-9D61-6849-8516-03462328C97D}"/>
              </a:ext>
            </a:extLst>
          </p:cNvPr>
          <p:cNvPicPr>
            <a:picLocks noChangeAspect="1"/>
          </p:cNvPicPr>
          <p:nvPr/>
        </p:nvPicPr>
        <p:blipFill>
          <a:blip r:embed="rId4"/>
          <a:stretch>
            <a:fillRect/>
          </a:stretch>
        </p:blipFill>
        <p:spPr>
          <a:xfrm>
            <a:off x="1150712" y="4998731"/>
            <a:ext cx="9128303" cy="1642556"/>
          </a:xfrm>
          <a:prstGeom prst="rect">
            <a:avLst/>
          </a:prstGeom>
        </p:spPr>
      </p:pic>
      <p:pic>
        <p:nvPicPr>
          <p:cNvPr id="6" name="Picture 5">
            <a:extLst>
              <a:ext uri="{FF2B5EF4-FFF2-40B4-BE49-F238E27FC236}">
                <a16:creationId xmlns:a16="http://schemas.microsoft.com/office/drawing/2014/main" id="{069861C1-7235-E84C-8786-6B18D8E799CA}"/>
              </a:ext>
            </a:extLst>
          </p:cNvPr>
          <p:cNvPicPr>
            <a:picLocks noChangeAspect="1"/>
          </p:cNvPicPr>
          <p:nvPr/>
        </p:nvPicPr>
        <p:blipFill>
          <a:blip r:embed="rId5"/>
          <a:stretch>
            <a:fillRect/>
          </a:stretch>
        </p:blipFill>
        <p:spPr>
          <a:xfrm>
            <a:off x="1279387" y="1619516"/>
            <a:ext cx="9369279" cy="1845818"/>
          </a:xfrm>
          <a:prstGeom prst="rect">
            <a:avLst/>
          </a:prstGeom>
        </p:spPr>
      </p:pic>
      <p:grpSp>
        <p:nvGrpSpPr>
          <p:cNvPr id="7" name="Group 6">
            <a:extLst>
              <a:ext uri="{FF2B5EF4-FFF2-40B4-BE49-F238E27FC236}">
                <a16:creationId xmlns:a16="http://schemas.microsoft.com/office/drawing/2014/main" id="{2A5F4EA9-0593-7D43-8FE4-6E12B8029950}"/>
              </a:ext>
            </a:extLst>
          </p:cNvPr>
          <p:cNvGrpSpPr/>
          <p:nvPr/>
        </p:nvGrpSpPr>
        <p:grpSpPr>
          <a:xfrm>
            <a:off x="2626159" y="3703608"/>
            <a:ext cx="6324941" cy="989259"/>
            <a:chOff x="815161" y="2339294"/>
            <a:chExt cx="6324941" cy="989259"/>
          </a:xfrm>
        </p:grpSpPr>
        <p:sp>
          <p:nvSpPr>
            <p:cNvPr id="8" name="Google Shape;131;p17">
              <a:extLst>
                <a:ext uri="{FF2B5EF4-FFF2-40B4-BE49-F238E27FC236}">
                  <a16:creationId xmlns:a16="http://schemas.microsoft.com/office/drawing/2014/main" id="{3B391819-F236-D941-AC52-52A9D166925A}"/>
                </a:ext>
              </a:extLst>
            </p:cNvPr>
            <p:cNvSpPr/>
            <p:nvPr/>
          </p:nvSpPr>
          <p:spPr>
            <a:xfrm>
              <a:off x="815161" y="2339294"/>
              <a:ext cx="6149843" cy="989259"/>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9" name="Rectangle 8">
              <a:extLst>
                <a:ext uri="{FF2B5EF4-FFF2-40B4-BE49-F238E27FC236}">
                  <a16:creationId xmlns:a16="http://schemas.microsoft.com/office/drawing/2014/main" id="{5FF16DA6-BCCE-4440-8103-ED185139A9E0}"/>
                </a:ext>
              </a:extLst>
            </p:cNvPr>
            <p:cNvSpPr/>
            <p:nvPr/>
          </p:nvSpPr>
          <p:spPr>
            <a:xfrm>
              <a:off x="896207" y="2439191"/>
              <a:ext cx="6243895" cy="830997"/>
            </a:xfrm>
            <a:prstGeom prst="rect">
              <a:avLst/>
            </a:prstGeom>
          </p:spPr>
          <p:txBody>
            <a:bodyPr wrap="square">
              <a:spAutoFit/>
            </a:bodyPr>
            <a:lstStyle/>
            <a:p>
              <a:r>
                <a:rPr lang="en-US" sz="2400" dirty="0">
                  <a:latin typeface="Consolas" panose="020B0609020204030204" pitchFamily="49" charset="0"/>
                  <a:cs typeface="Consolas" panose="020B0609020204030204" pitchFamily="49" charset="0"/>
                </a:rPr>
                <a:t>data %&gt;%</a:t>
              </a:r>
            </a:p>
            <a:p>
              <a:r>
                <a:rPr lang="en-US" sz="2400" dirty="0">
                  <a:latin typeface="Consolas" panose="020B0609020204030204" pitchFamily="49" charset="0"/>
                  <a:cs typeface="Consolas" panose="020B0609020204030204" pitchFamily="49" charset="0"/>
                </a:rPr>
                <a:t>  </a:t>
              </a:r>
              <a:r>
                <a:rPr lang="en-US" sz="2400" dirty="0" err="1">
                  <a:latin typeface="Consolas" panose="020B0609020204030204" pitchFamily="49" charset="0"/>
                  <a:cs typeface="Consolas" panose="020B0609020204030204" pitchFamily="49" charset="0"/>
                </a:rPr>
                <a:t>fisher.test</a:t>
              </a:r>
              <a:r>
                <a:rPr lang="en-US" sz="2400" dirty="0">
                  <a:latin typeface="Consolas" panose="020B0609020204030204" pitchFamily="49" charset="0"/>
                  <a:cs typeface="Consolas" panose="020B0609020204030204" pitchFamily="49" charset="0"/>
                </a:rPr>
                <a:t>(</a:t>
              </a:r>
              <a:r>
                <a:rPr lang="en-US" sz="2400" dirty="0" err="1">
                  <a:latin typeface="Consolas" panose="020B0609020204030204" pitchFamily="49" charset="0"/>
                  <a:cs typeface="Consolas" panose="020B0609020204030204" pitchFamily="49" charset="0"/>
                </a:rPr>
                <a:t>simulate.p.value</a:t>
              </a:r>
              <a:r>
                <a:rPr lang="en-US" sz="2400" dirty="0">
                  <a:latin typeface="Consolas" panose="020B0609020204030204" pitchFamily="49" charset="0"/>
                  <a:cs typeface="Consolas" panose="020B0609020204030204" pitchFamily="49" charset="0"/>
                </a:rPr>
                <a:t> = </a:t>
              </a:r>
              <a:r>
                <a:rPr lang="en-US" sz="2400" dirty="0">
                  <a:solidFill>
                    <a:srgbClr val="0070C0"/>
                  </a:solidFill>
                  <a:latin typeface="Consolas" panose="020B0609020204030204" pitchFamily="49" charset="0"/>
                  <a:cs typeface="Consolas" panose="020B0609020204030204" pitchFamily="49" charset="0"/>
                </a:rPr>
                <a:t>T</a:t>
              </a:r>
              <a:r>
                <a:rPr lang="en-US" sz="2400" dirty="0">
                  <a:latin typeface="Consolas" panose="020B0609020204030204" pitchFamily="49" charset="0"/>
                  <a:cs typeface="Consolas" panose="020B0609020204030204" pitchFamily="49" charset="0"/>
                </a:rPr>
                <a:t>)</a:t>
              </a:r>
            </a:p>
          </p:txBody>
        </p:sp>
      </p:grpSp>
      <p:sp>
        <p:nvSpPr>
          <p:cNvPr id="10" name="Down Arrow 9">
            <a:extLst>
              <a:ext uri="{FF2B5EF4-FFF2-40B4-BE49-F238E27FC236}">
                <a16:creationId xmlns:a16="http://schemas.microsoft.com/office/drawing/2014/main" id="{7AA447BC-D87F-734C-97F9-1D5A3065DB83}"/>
              </a:ext>
            </a:extLst>
          </p:cNvPr>
          <p:cNvSpPr/>
          <p:nvPr/>
        </p:nvSpPr>
        <p:spPr>
          <a:xfrm>
            <a:off x="5262372" y="3192959"/>
            <a:ext cx="349520" cy="4359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Down Arrow 10">
            <a:extLst>
              <a:ext uri="{FF2B5EF4-FFF2-40B4-BE49-F238E27FC236}">
                <a16:creationId xmlns:a16="http://schemas.microsoft.com/office/drawing/2014/main" id="{A531149F-5438-724B-942C-83391012FF59}"/>
              </a:ext>
            </a:extLst>
          </p:cNvPr>
          <p:cNvSpPr/>
          <p:nvPr/>
        </p:nvSpPr>
        <p:spPr>
          <a:xfrm>
            <a:off x="5262372" y="4823634"/>
            <a:ext cx="349520" cy="43591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38262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3AB48-7D7C-EA41-B363-030C87B1BB21}"/>
              </a:ext>
            </a:extLst>
          </p:cNvPr>
          <p:cNvSpPr>
            <a:spLocks noGrp="1"/>
          </p:cNvSpPr>
          <p:nvPr>
            <p:ph type="title"/>
          </p:nvPr>
        </p:nvSpPr>
        <p:spPr/>
        <p:txBody>
          <a:bodyPr/>
          <a:lstStyle/>
          <a:p>
            <a:r>
              <a:rPr lang="en-US" dirty="0"/>
              <a:t>Regression Modeling</a:t>
            </a:r>
          </a:p>
        </p:txBody>
      </p:sp>
    </p:spTree>
    <p:extLst>
      <p:ext uri="{BB962C8B-B14F-4D97-AF65-F5344CB8AC3E}">
        <p14:creationId xmlns:p14="http://schemas.microsoft.com/office/powerpoint/2010/main" val="20548865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lstStyle/>
          <a:p>
            <a:r>
              <a:rPr lang="en-US" dirty="0"/>
              <a:t>Summarize the data set</a:t>
            </a:r>
          </a:p>
        </p:txBody>
      </p:sp>
    </p:spTree>
    <p:extLst>
      <p:ext uri="{BB962C8B-B14F-4D97-AF65-F5344CB8AC3E}">
        <p14:creationId xmlns:p14="http://schemas.microsoft.com/office/powerpoint/2010/main" val="85945835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6" name="TextBox 25"/>
          <p:cNvSpPr txBox="1"/>
          <p:nvPr/>
        </p:nvSpPr>
        <p:spPr>
          <a:xfrm>
            <a:off x="815160" y="763285"/>
            <a:ext cx="11113785" cy="1077218"/>
          </a:xfrm>
          <a:prstGeom prst="rect">
            <a:avLst/>
          </a:prstGeom>
          <a:noFill/>
        </p:spPr>
        <p:txBody>
          <a:bodyPr wrap="square" rtlCol="0">
            <a:spAutoFit/>
          </a:bodyPr>
          <a:lstStyle/>
          <a:p>
            <a:r>
              <a:rPr lang="en-US" sz="3200" dirty="0"/>
              <a:t>Q: Is the association between test positivity and a government insurance product explained by the age of the patient?</a:t>
            </a:r>
          </a:p>
        </p:txBody>
      </p:sp>
      <p:sp>
        <p:nvSpPr>
          <p:cNvPr id="5" name="Google Shape;131;p17">
            <a:extLst>
              <a:ext uri="{FF2B5EF4-FFF2-40B4-BE49-F238E27FC236}">
                <a16:creationId xmlns:a16="http://schemas.microsoft.com/office/drawing/2014/main" id="{62A08D83-6DC9-5242-B099-38A1D29722E6}"/>
              </a:ext>
            </a:extLst>
          </p:cNvPr>
          <p:cNvSpPr/>
          <p:nvPr/>
        </p:nvSpPr>
        <p:spPr>
          <a:xfrm>
            <a:off x="276045" y="1804008"/>
            <a:ext cx="11833346" cy="4938624"/>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 name="Rectangle 1">
            <a:extLst>
              <a:ext uri="{FF2B5EF4-FFF2-40B4-BE49-F238E27FC236}">
                <a16:creationId xmlns:a16="http://schemas.microsoft.com/office/drawing/2014/main" id="{B9721521-FB17-A34F-A2F9-AF8D3DC7661F}"/>
              </a:ext>
            </a:extLst>
          </p:cNvPr>
          <p:cNvSpPr/>
          <p:nvPr/>
        </p:nvSpPr>
        <p:spPr>
          <a:xfrm>
            <a:off x="381165" y="1804008"/>
            <a:ext cx="11920264" cy="4524315"/>
          </a:xfrm>
          <a:prstGeom prst="rect">
            <a:avLst/>
          </a:prstGeom>
        </p:spPr>
        <p:txBody>
          <a:bodyPr wrap="square">
            <a:spAutoFit/>
          </a:bodyPr>
          <a:lstStyle/>
          <a:p>
            <a:r>
              <a:rPr lang="en-US" sz="2400" dirty="0" err="1">
                <a:latin typeface="Consolas" panose="020B0609020204030204" pitchFamily="49" charset="0"/>
                <a:cs typeface="Consolas" panose="020B0609020204030204" pitchFamily="49" charset="0"/>
              </a:rPr>
              <a:t>tmp</a:t>
            </a:r>
            <a:r>
              <a:rPr lang="en-US" sz="2400" dirty="0">
                <a:latin typeface="Consolas" panose="020B0609020204030204" pitchFamily="49" charset="0"/>
                <a:cs typeface="Consolas" panose="020B0609020204030204" pitchFamily="49" charset="0"/>
              </a:rPr>
              <a:t> &lt;- covid_testing_2 %&gt;%</a:t>
            </a:r>
          </a:p>
          <a:p>
            <a:r>
              <a:rPr lang="en-US" sz="2400" dirty="0">
                <a:latin typeface="Consolas" panose="020B0609020204030204" pitchFamily="49" charset="0"/>
                <a:cs typeface="Consolas" panose="020B0609020204030204" pitchFamily="49" charset="0"/>
              </a:rPr>
              <a:t>  filter(</a:t>
            </a:r>
            <a:r>
              <a:rPr lang="en-US" sz="2400" dirty="0" err="1">
                <a:latin typeface="Consolas" panose="020B0609020204030204" pitchFamily="49" charset="0"/>
                <a:cs typeface="Consolas" panose="020B0609020204030204" pitchFamily="49" charset="0"/>
              </a:rPr>
              <a:t>payor_group_fac</a:t>
            </a:r>
            <a:r>
              <a:rPr lang="en-US" sz="2400" dirty="0">
                <a:latin typeface="Consolas" panose="020B0609020204030204" pitchFamily="49" charset="0"/>
                <a:cs typeface="Consolas" panose="020B0609020204030204" pitchFamily="49" charset="0"/>
              </a:rPr>
              <a:t> %in% c("commercial", "government")) %&gt;%</a:t>
            </a:r>
          </a:p>
          <a:p>
            <a:r>
              <a:rPr lang="en-US" sz="2400" dirty="0">
                <a:latin typeface="Consolas" panose="020B0609020204030204" pitchFamily="49" charset="0"/>
                <a:cs typeface="Consolas" panose="020B0609020204030204" pitchFamily="49" charset="0"/>
              </a:rPr>
              <a:t>  mutate(</a:t>
            </a:r>
            <a:r>
              <a:rPr lang="en-US" sz="2400" dirty="0" err="1">
                <a:latin typeface="Consolas" panose="020B0609020204030204" pitchFamily="49" charset="0"/>
                <a:cs typeface="Consolas" panose="020B0609020204030204" pitchFamily="49" charset="0"/>
              </a:rPr>
              <a:t>result_fac</a:t>
            </a:r>
            <a:r>
              <a:rPr lang="en-US" sz="2400" dirty="0">
                <a:latin typeface="Consolas" panose="020B0609020204030204" pitchFamily="49" charset="0"/>
                <a:cs typeface="Consolas" panose="020B0609020204030204" pitchFamily="49" charset="0"/>
              </a:rPr>
              <a:t> = factor(result, </a:t>
            </a:r>
          </a:p>
          <a:p>
            <a:r>
              <a:rPr lang="en-US" sz="2400" dirty="0">
                <a:latin typeface="Consolas" panose="020B0609020204030204" pitchFamily="49" charset="0"/>
                <a:cs typeface="Consolas" panose="020B0609020204030204" pitchFamily="49" charset="0"/>
              </a:rPr>
              <a:t>                             levels=c("negative", "positive"), </a:t>
            </a:r>
          </a:p>
          <a:p>
            <a:r>
              <a:rPr lang="en-US" sz="2400" dirty="0">
                <a:latin typeface="Consolas" panose="020B0609020204030204" pitchFamily="49" charset="0"/>
                <a:cs typeface="Consolas" panose="020B0609020204030204" pitchFamily="49" charset="0"/>
              </a:rPr>
              <a:t>                             ordered=T),</a:t>
            </a:r>
          </a:p>
          <a:p>
            <a:r>
              <a:rPr lang="en-US" sz="2400" dirty="0">
                <a:latin typeface="Consolas" panose="020B0609020204030204" pitchFamily="49" charset="0"/>
                <a:cs typeface="Consolas" panose="020B0609020204030204" pitchFamily="49" charset="0"/>
              </a:rPr>
              <a:t>         </a:t>
            </a:r>
            <a:r>
              <a:rPr lang="en-US" sz="2400" dirty="0" err="1">
                <a:latin typeface="Consolas" panose="020B0609020204030204" pitchFamily="49" charset="0"/>
                <a:cs typeface="Consolas" panose="020B0609020204030204" pitchFamily="49" charset="0"/>
              </a:rPr>
              <a:t>payor_group_fac</a:t>
            </a:r>
            <a:r>
              <a:rPr lang="en-US" sz="2400" dirty="0">
                <a:latin typeface="Consolas" panose="020B0609020204030204" pitchFamily="49" charset="0"/>
                <a:cs typeface="Consolas" panose="020B0609020204030204" pitchFamily="49" charset="0"/>
              </a:rPr>
              <a:t> = (</a:t>
            </a:r>
            <a:r>
              <a:rPr lang="en-US" sz="2400" dirty="0" err="1">
                <a:latin typeface="Consolas" panose="020B0609020204030204" pitchFamily="49" charset="0"/>
                <a:cs typeface="Consolas" panose="020B0609020204030204" pitchFamily="49" charset="0"/>
              </a:rPr>
              <a:t>payor_group</a:t>
            </a:r>
            <a:r>
              <a:rPr lang="en-US" sz="2400" dirty="0">
                <a:latin typeface="Consolas" panose="020B0609020204030204" pitchFamily="49" charset="0"/>
                <a:cs typeface="Consolas" panose="020B0609020204030204" pitchFamily="49" charset="0"/>
              </a:rPr>
              <a:t> == "government"))</a:t>
            </a:r>
          </a:p>
          <a:p>
            <a:r>
              <a:rPr lang="en-US" sz="2400" dirty="0" err="1">
                <a:latin typeface="Consolas" panose="020B0609020204030204" pitchFamily="49" charset="0"/>
                <a:cs typeface="Consolas" panose="020B0609020204030204" pitchFamily="49" charset="0"/>
              </a:rPr>
              <a:t>tmp_fit</a:t>
            </a:r>
            <a:r>
              <a:rPr lang="en-US" sz="2400" dirty="0">
                <a:latin typeface="Consolas" panose="020B0609020204030204" pitchFamily="49" charset="0"/>
                <a:cs typeface="Consolas" panose="020B0609020204030204" pitchFamily="49" charset="0"/>
              </a:rPr>
              <a:t> &lt;- </a:t>
            </a:r>
            <a:r>
              <a:rPr lang="en-US" sz="2400" dirty="0" err="1">
                <a:latin typeface="Consolas" panose="020B0609020204030204" pitchFamily="49" charset="0"/>
                <a:cs typeface="Consolas" panose="020B0609020204030204" pitchFamily="49" charset="0"/>
              </a:rPr>
              <a:t>glm</a:t>
            </a:r>
            <a:r>
              <a:rPr lang="en-US" sz="2400" dirty="0">
                <a:latin typeface="Consolas" panose="020B0609020204030204" pitchFamily="49" charset="0"/>
                <a:cs typeface="Consolas" panose="020B0609020204030204" pitchFamily="49" charset="0"/>
              </a:rPr>
              <a:t>(</a:t>
            </a:r>
            <a:r>
              <a:rPr lang="en-US" sz="2400" dirty="0" err="1">
                <a:latin typeface="Consolas" panose="020B0609020204030204" pitchFamily="49" charset="0"/>
                <a:cs typeface="Consolas" panose="020B0609020204030204" pitchFamily="49" charset="0"/>
              </a:rPr>
              <a:t>result_fac</a:t>
            </a:r>
            <a:r>
              <a:rPr lang="en-US" sz="2400" dirty="0">
                <a:latin typeface="Consolas" panose="020B0609020204030204" pitchFamily="49" charset="0"/>
                <a:cs typeface="Consolas" panose="020B0609020204030204" pitchFamily="49" charset="0"/>
              </a:rPr>
              <a:t> ~ </a:t>
            </a:r>
            <a:r>
              <a:rPr lang="en-US" sz="2400" dirty="0" err="1">
                <a:latin typeface="Consolas" panose="020B0609020204030204" pitchFamily="49" charset="0"/>
                <a:cs typeface="Consolas" panose="020B0609020204030204" pitchFamily="49" charset="0"/>
              </a:rPr>
              <a:t>payor_group_fac</a:t>
            </a:r>
            <a:r>
              <a:rPr lang="en-US" sz="2400" dirty="0">
                <a:latin typeface="Consolas" panose="020B0609020204030204" pitchFamily="49" charset="0"/>
                <a:cs typeface="Consolas" panose="020B0609020204030204" pitchFamily="49" charset="0"/>
              </a:rPr>
              <a:t> + age,  	# model formula</a:t>
            </a:r>
          </a:p>
          <a:p>
            <a:r>
              <a:rPr lang="en-US" sz="2400" dirty="0">
                <a:latin typeface="Consolas" panose="020B0609020204030204" pitchFamily="49" charset="0"/>
                <a:cs typeface="Consolas" panose="020B0609020204030204" pitchFamily="49" charset="0"/>
              </a:rPr>
              <a:t>               data = </a:t>
            </a:r>
            <a:r>
              <a:rPr lang="en-US" sz="2400" dirty="0" err="1">
                <a:latin typeface="Consolas" panose="020B0609020204030204" pitchFamily="49" charset="0"/>
                <a:cs typeface="Consolas" panose="020B0609020204030204" pitchFamily="49" charset="0"/>
              </a:rPr>
              <a:t>tmp</a:t>
            </a:r>
            <a:r>
              <a:rPr lang="en-US" sz="2400" dirty="0">
                <a:latin typeface="Consolas" panose="020B0609020204030204" pitchFamily="49" charset="0"/>
                <a:cs typeface="Consolas" panose="020B0609020204030204" pitchFamily="49" charset="0"/>
              </a:rPr>
              <a:t>,                           	# dataset</a:t>
            </a:r>
          </a:p>
          <a:p>
            <a:r>
              <a:rPr lang="en-US" sz="2400" dirty="0">
                <a:latin typeface="Consolas" panose="020B0609020204030204" pitchFamily="49" charset="0"/>
                <a:cs typeface="Consolas" panose="020B0609020204030204" pitchFamily="49" charset="0"/>
              </a:rPr>
              <a:t>               family = "binomial"                    	# type of model</a:t>
            </a:r>
          </a:p>
          <a:p>
            <a:r>
              <a:rPr lang="en-US" sz="2400" dirty="0">
                <a:latin typeface="Consolas" panose="020B0609020204030204" pitchFamily="49" charset="0"/>
                <a:cs typeface="Consolas" panose="020B0609020204030204" pitchFamily="49" charset="0"/>
              </a:rPr>
              <a:t>  )</a:t>
            </a:r>
          </a:p>
          <a:p>
            <a:r>
              <a:rPr lang="en-US" sz="2400" dirty="0">
                <a:latin typeface="Consolas" panose="020B0609020204030204" pitchFamily="49" charset="0"/>
                <a:cs typeface="Consolas" panose="020B0609020204030204" pitchFamily="49" charset="0"/>
              </a:rPr>
              <a:t>summary(</a:t>
            </a:r>
            <a:r>
              <a:rPr lang="en-US" sz="2400" dirty="0" err="1">
                <a:latin typeface="Consolas" panose="020B0609020204030204" pitchFamily="49" charset="0"/>
                <a:cs typeface="Consolas" panose="020B0609020204030204" pitchFamily="49" charset="0"/>
              </a:rPr>
              <a:t>tmp_fit</a:t>
            </a:r>
            <a:r>
              <a:rPr lang="en-US" sz="2400" dirty="0">
                <a:latin typeface="Consolas" panose="020B0609020204030204" pitchFamily="49" charset="0"/>
                <a:cs typeface="Consolas" panose="020B0609020204030204" pitchFamily="49" charset="0"/>
              </a:rPr>
              <a:t>)</a:t>
            </a:r>
          </a:p>
          <a:p>
            <a:r>
              <a:rPr lang="en-US" sz="2400" dirty="0">
                <a:latin typeface="Consolas" panose="020B0609020204030204" pitchFamily="49" charset="0"/>
                <a:cs typeface="Consolas" panose="020B0609020204030204" pitchFamily="49" charset="0"/>
              </a:rPr>
              <a:t>exp(coefficients(</a:t>
            </a:r>
            <a:r>
              <a:rPr lang="en-US" sz="2400" dirty="0" err="1">
                <a:latin typeface="Consolas" panose="020B0609020204030204" pitchFamily="49" charset="0"/>
                <a:cs typeface="Consolas" panose="020B0609020204030204" pitchFamily="49" charset="0"/>
              </a:rPr>
              <a:t>tmp_fit</a:t>
            </a:r>
            <a:r>
              <a:rPr lang="en-US" sz="2400" dirty="0">
                <a:latin typeface="Consolas" panose="020B0609020204030204" pitchFamily="49" charset="0"/>
                <a:cs typeface="Consolas" panose="020B0609020204030204" pitchFamily="49" charset="0"/>
              </a:rPr>
              <a:t>))  					# odds</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Tree>
    <p:extLst>
      <p:ext uri="{BB962C8B-B14F-4D97-AF65-F5344CB8AC3E}">
        <p14:creationId xmlns:p14="http://schemas.microsoft.com/office/powerpoint/2010/main" val="114567922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6D3D-79AD-7B4F-9A30-4604506D3906}"/>
              </a:ext>
            </a:extLst>
          </p:cNvPr>
          <p:cNvSpPr>
            <a:spLocks noGrp="1"/>
          </p:cNvSpPr>
          <p:nvPr>
            <p:ph type="title"/>
          </p:nvPr>
        </p:nvSpPr>
        <p:spPr/>
        <p:txBody>
          <a:bodyPr/>
          <a:lstStyle/>
          <a:p>
            <a:r>
              <a:rPr lang="en-US" dirty="0"/>
              <a:t>Output for logistic regression</a:t>
            </a:r>
          </a:p>
        </p:txBody>
      </p:sp>
      <p:sp>
        <p:nvSpPr>
          <p:cNvPr id="4" name="Slide Number Placeholder 3">
            <a:extLst>
              <a:ext uri="{FF2B5EF4-FFF2-40B4-BE49-F238E27FC236}">
                <a16:creationId xmlns:a16="http://schemas.microsoft.com/office/drawing/2014/main" id="{580B7A99-4321-A748-86CB-820955DFC6FE}"/>
              </a:ext>
            </a:extLst>
          </p:cNvPr>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41</a:t>
            </a:fld>
            <a:endParaRPr lang="en-US">
              <a:solidFill>
                <a:prstClr val="black">
                  <a:lumMod val="95000"/>
                  <a:lumOff val="5000"/>
                </a:prstClr>
              </a:solidFill>
            </a:endParaRPr>
          </a:p>
        </p:txBody>
      </p:sp>
      <p:pic>
        <p:nvPicPr>
          <p:cNvPr id="6" name="Picture 5">
            <a:extLst>
              <a:ext uri="{FF2B5EF4-FFF2-40B4-BE49-F238E27FC236}">
                <a16:creationId xmlns:a16="http://schemas.microsoft.com/office/drawing/2014/main" id="{BE304751-8169-3446-81C4-A68B9A65CF3D}"/>
              </a:ext>
            </a:extLst>
          </p:cNvPr>
          <p:cNvPicPr>
            <a:picLocks noChangeAspect="1"/>
          </p:cNvPicPr>
          <p:nvPr/>
        </p:nvPicPr>
        <p:blipFill>
          <a:blip r:embed="rId3"/>
          <a:stretch>
            <a:fillRect/>
          </a:stretch>
        </p:blipFill>
        <p:spPr>
          <a:xfrm>
            <a:off x="3383010" y="2024997"/>
            <a:ext cx="5425979" cy="4720027"/>
          </a:xfrm>
          <a:prstGeom prst="rect">
            <a:avLst/>
          </a:prstGeom>
        </p:spPr>
      </p:pic>
      <p:sp>
        <p:nvSpPr>
          <p:cNvPr id="7" name="Google Shape;137;p17">
            <a:extLst>
              <a:ext uri="{FF2B5EF4-FFF2-40B4-BE49-F238E27FC236}">
                <a16:creationId xmlns:a16="http://schemas.microsoft.com/office/drawing/2014/main" id="{0EE0A6ED-CD5A-AA42-98CE-D789974E5D15}"/>
              </a:ext>
            </a:extLst>
          </p:cNvPr>
          <p:cNvSpPr/>
          <p:nvPr/>
        </p:nvSpPr>
        <p:spPr>
          <a:xfrm>
            <a:off x="8636876" y="5116741"/>
            <a:ext cx="2530995" cy="937288"/>
          </a:xfrm>
          <a:prstGeom prst="wedgeRoundRectCallout">
            <a:avLst>
              <a:gd name="adj1" fmla="val -135778"/>
              <a:gd name="adj2" fmla="val 86124"/>
              <a:gd name="adj3" fmla="val 16667"/>
            </a:avLst>
          </a:prstGeom>
          <a:solidFill>
            <a:schemeClr val="accent4"/>
          </a:solidFill>
          <a:ln>
            <a:noFill/>
          </a:ln>
        </p:spPr>
        <p:txBody>
          <a:bodyPr spcFirstLastPara="1" wrap="square" lIns="0" tIns="0" rIns="0" bIns="0" anchor="t" anchorCtr="0">
            <a:noAutofit/>
          </a:bodyPr>
          <a:lstStyle/>
          <a:p>
            <a:endParaRPr sz="964" dirty="0"/>
          </a:p>
        </p:txBody>
      </p:sp>
      <p:sp>
        <p:nvSpPr>
          <p:cNvPr id="8" name="Google Shape;324;p34">
            <a:extLst>
              <a:ext uri="{FF2B5EF4-FFF2-40B4-BE49-F238E27FC236}">
                <a16:creationId xmlns:a16="http://schemas.microsoft.com/office/drawing/2014/main" id="{7E5CD93E-5F96-6647-8A13-CC57D45EB2F5}"/>
              </a:ext>
            </a:extLst>
          </p:cNvPr>
          <p:cNvSpPr txBox="1"/>
          <p:nvPr/>
        </p:nvSpPr>
        <p:spPr>
          <a:xfrm>
            <a:off x="8636876" y="5218132"/>
            <a:ext cx="2493589" cy="53268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Odds for Payor Group and Age</a:t>
            </a:r>
            <a:endParaRPr sz="2062" dirty="0">
              <a:solidFill>
                <a:schemeClr val="bg1"/>
              </a:solidFill>
              <a:latin typeface="Calibri"/>
              <a:ea typeface="Calibri"/>
              <a:cs typeface="Calibri"/>
              <a:sym typeface="Calibri"/>
            </a:endParaRPr>
          </a:p>
        </p:txBody>
      </p:sp>
    </p:spTree>
    <p:extLst>
      <p:ext uri="{BB962C8B-B14F-4D97-AF65-F5344CB8AC3E}">
        <p14:creationId xmlns:p14="http://schemas.microsoft.com/office/powerpoint/2010/main" val="4062153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EE7AA-CC51-CE40-9585-24244F73C743}"/>
              </a:ext>
            </a:extLst>
          </p:cNvPr>
          <p:cNvSpPr>
            <a:spLocks noGrp="1"/>
          </p:cNvSpPr>
          <p:nvPr>
            <p:ph type="title"/>
          </p:nvPr>
        </p:nvSpPr>
        <p:spPr/>
        <p:txBody>
          <a:bodyPr/>
          <a:lstStyle/>
          <a:p>
            <a:r>
              <a:rPr lang="en-US" dirty="0"/>
              <a:t>Q: How many tests are ordered per day?</a:t>
            </a:r>
          </a:p>
        </p:txBody>
      </p:sp>
      <p:pic>
        <p:nvPicPr>
          <p:cNvPr id="5" name="Picture 4">
            <a:extLst>
              <a:ext uri="{FF2B5EF4-FFF2-40B4-BE49-F238E27FC236}">
                <a16:creationId xmlns:a16="http://schemas.microsoft.com/office/drawing/2014/main" id="{24B29C54-CBA0-6E4A-B948-C5E87E65A55A}"/>
              </a:ext>
            </a:extLst>
          </p:cNvPr>
          <p:cNvPicPr>
            <a:picLocks noChangeAspect="1"/>
          </p:cNvPicPr>
          <p:nvPr/>
        </p:nvPicPr>
        <p:blipFill>
          <a:blip r:embed="rId3"/>
          <a:stretch>
            <a:fillRect/>
          </a:stretch>
        </p:blipFill>
        <p:spPr>
          <a:xfrm>
            <a:off x="1828799" y="1682487"/>
            <a:ext cx="8126362" cy="5175513"/>
          </a:xfrm>
          <a:prstGeom prst="rect">
            <a:avLst/>
          </a:prstGeom>
        </p:spPr>
      </p:pic>
    </p:spTree>
    <p:extLst>
      <p:ext uri="{BB962C8B-B14F-4D97-AF65-F5344CB8AC3E}">
        <p14:creationId xmlns:p14="http://schemas.microsoft.com/office/powerpoint/2010/main" val="27298176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6" name="Google Shape;296;p32"/>
          <p:cNvSpPr txBox="1"/>
          <p:nvPr/>
        </p:nvSpPr>
        <p:spPr>
          <a:xfrm>
            <a:off x="1758718" y="1950720"/>
            <a:ext cx="6159054" cy="890808"/>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3200" dirty="0">
                <a:latin typeface="Calibri"/>
                <a:ea typeface="Calibri"/>
                <a:cs typeface="Calibri"/>
                <a:sym typeface="Calibri"/>
              </a:rPr>
              <a:t>Make summaries of your data</a:t>
            </a:r>
            <a:endParaRPr sz="3200" dirty="0">
              <a:latin typeface="Calibri"/>
              <a:ea typeface="Calibri"/>
              <a:cs typeface="Calibri"/>
              <a:sym typeface="Calibri"/>
            </a:endParaRP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6" name="Picture 5"/>
          <p:cNvPicPr>
            <a:picLocks noChangeAspect="1"/>
          </p:cNvPicPr>
          <p:nvPr/>
        </p:nvPicPr>
        <p:blipFill>
          <a:blip r:embed="rId4"/>
          <a:stretch>
            <a:fillRect/>
          </a:stretch>
        </p:blipFill>
        <p:spPr>
          <a:xfrm>
            <a:off x="2724340" y="2673888"/>
            <a:ext cx="5439827" cy="2066804"/>
          </a:xfrm>
          <a:prstGeom prst="rect">
            <a:avLst/>
          </a:prstGeom>
        </p:spPr>
      </p:pic>
      <p:sp>
        <p:nvSpPr>
          <p:cNvPr id="2" name="Rounded Rectangle 1"/>
          <p:cNvSpPr/>
          <p:nvPr/>
        </p:nvSpPr>
        <p:spPr>
          <a:xfrm>
            <a:off x="4765040" y="2987040"/>
            <a:ext cx="1010920" cy="1753652"/>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986757" y="750622"/>
            <a:ext cx="2830647" cy="923330"/>
          </a:xfrm>
          <a:prstGeom prst="rect">
            <a:avLst/>
          </a:prstGeom>
          <a:noFill/>
        </p:spPr>
        <p:txBody>
          <a:bodyPr wrap="none" rtlCol="0">
            <a:spAutoFit/>
          </a:bodyPr>
          <a:lstStyle/>
          <a:p>
            <a:r>
              <a:rPr lang="en-US" sz="5400" dirty="0">
                <a:latin typeface="+mj-lt"/>
                <a:sym typeface="Calibri"/>
              </a:rPr>
              <a:t>summarize</a:t>
            </a:r>
            <a:r>
              <a:rPr lang="en-US" sz="5400" dirty="0">
                <a:sym typeface="Calibri"/>
              </a:rPr>
              <a:t>()</a:t>
            </a:r>
            <a:endParaRPr lang="en-US" dirty="0"/>
          </a:p>
        </p:txBody>
      </p:sp>
      <p:sp>
        <p:nvSpPr>
          <p:cNvPr id="4" name="Rectangle 3">
            <a:extLst>
              <a:ext uri="{FF2B5EF4-FFF2-40B4-BE49-F238E27FC236}">
                <a16:creationId xmlns:a16="http://schemas.microsoft.com/office/drawing/2014/main" id="{EA493C65-B51F-E941-8996-74CCA516164B}"/>
              </a:ext>
            </a:extLst>
          </p:cNvPr>
          <p:cNvSpPr/>
          <p:nvPr/>
        </p:nvSpPr>
        <p:spPr>
          <a:xfrm>
            <a:off x="7212330" y="2673888"/>
            <a:ext cx="705442" cy="7093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768516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847205" y="2375374"/>
            <a:ext cx="10762593" cy="1497972"/>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6" name="Google Shape;296;p32"/>
          <p:cNvSpPr txBox="1"/>
          <p:nvPr/>
        </p:nvSpPr>
        <p:spPr>
          <a:xfrm>
            <a:off x="847205" y="1882660"/>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4" name="Rectangle 13"/>
          <p:cNvSpPr/>
          <p:nvPr/>
        </p:nvSpPr>
        <p:spPr>
          <a:xfrm>
            <a:off x="1535224" y="2433717"/>
            <a:ext cx="10074573" cy="1200329"/>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summarize(</a:t>
            </a:r>
            <a:r>
              <a:rPr lang="en-US" sz="3200" dirty="0" err="1">
                <a:solidFill>
                  <a:schemeClr val="accent2">
                    <a:lumMod val="60000"/>
                    <a:lumOff val="40000"/>
                  </a:schemeClr>
                </a:solidFill>
                <a:latin typeface="Consolas" panose="020B0609020204030204" pitchFamily="49" charset="0"/>
                <a:ea typeface="Courier New"/>
                <a:cs typeface="Consolas" panose="020B0609020204030204" pitchFamily="49" charset="0"/>
                <a:sym typeface="Courier New"/>
              </a:rPr>
              <a:t>new_variable</a:t>
            </a:r>
            <a:r>
              <a:rPr lang="en-US" sz="3200" dirty="0">
                <a:solidFill>
                  <a:schemeClr val="accent2">
                    <a:lumMod val="60000"/>
                    <a:lumOff val="40000"/>
                  </a:schemeClr>
                </a:solidFill>
                <a:latin typeface="Consolas" panose="020B0609020204030204" pitchFamily="49" charset="0"/>
                <a:ea typeface="Courier New"/>
                <a:cs typeface="Consolas" panose="020B0609020204030204" pitchFamily="49" charset="0"/>
                <a:sym typeface="Courier New"/>
              </a:rPr>
              <a:t> </a:t>
            </a:r>
            <a:r>
              <a:rPr lang="en-US" sz="4000" b="1" dirty="0">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r>
              <a:rPr lang="en-US" sz="3200" dirty="0">
                <a:solidFill>
                  <a:srgbClr val="D3908F"/>
                </a:solidFill>
                <a:latin typeface="Consolas" panose="020B0609020204030204" pitchFamily="49" charset="0"/>
                <a:ea typeface="Courier New"/>
                <a:cs typeface="Consolas" panose="020B0609020204030204" pitchFamily="49" charset="0"/>
                <a:sym typeface="Courier New"/>
              </a:rPr>
              <a:t>calculation</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9" name="Google Shape;137;p17"/>
          <p:cNvSpPr/>
          <p:nvPr/>
        </p:nvSpPr>
        <p:spPr>
          <a:xfrm>
            <a:off x="2698230" y="4168817"/>
            <a:ext cx="2530995" cy="1557835"/>
          </a:xfrm>
          <a:prstGeom prst="wedgeRoundRectCallout">
            <a:avLst>
              <a:gd name="adj1" fmla="val 62427"/>
              <a:gd name="adj2" fmla="val -92068"/>
              <a:gd name="adj3" fmla="val 16667"/>
            </a:avLst>
          </a:prstGeom>
          <a:solidFill>
            <a:schemeClr val="accent2">
              <a:lumMod val="60000"/>
              <a:lumOff val="40000"/>
            </a:schemeClr>
          </a:solidFill>
          <a:ln>
            <a:noFill/>
          </a:ln>
        </p:spPr>
        <p:txBody>
          <a:bodyPr spcFirstLastPara="1" wrap="square" lIns="0" tIns="0" rIns="0" bIns="0" anchor="t" anchorCtr="0">
            <a:noAutofit/>
          </a:bodyPr>
          <a:lstStyle/>
          <a:p>
            <a:endParaRPr sz="964"/>
          </a:p>
        </p:txBody>
      </p:sp>
      <p:sp>
        <p:nvSpPr>
          <p:cNvPr id="20" name="Google Shape;138;p17"/>
          <p:cNvSpPr txBox="1"/>
          <p:nvPr/>
        </p:nvSpPr>
        <p:spPr>
          <a:xfrm>
            <a:off x="2796007" y="4432660"/>
            <a:ext cx="2327721" cy="1143810"/>
          </a:xfrm>
          <a:prstGeom prst="rect">
            <a:avLst/>
          </a:prstGeom>
          <a:noFill/>
          <a:ln>
            <a:noFill/>
          </a:ln>
        </p:spPr>
        <p:txBody>
          <a:bodyPr spcFirstLastPara="1" wrap="square" lIns="0" tIns="32652" rIns="0" bIns="0" anchor="t" anchorCtr="0">
            <a:noAutofit/>
          </a:bodyPr>
          <a:lstStyle/>
          <a:p>
            <a:pPr marL="208524" marR="2721" indent="-202061" algn="ctr">
              <a:lnSpc>
                <a:spcPct val="113506"/>
              </a:lnSpc>
            </a:pPr>
            <a:r>
              <a:rPr lang="en-US" sz="2800" b="1" dirty="0">
                <a:solidFill>
                  <a:srgbClr val="FFFFFF"/>
                </a:solidFill>
                <a:latin typeface="Trebuchet MS"/>
                <a:ea typeface="Trebuchet MS"/>
                <a:cs typeface="Trebuchet MS"/>
                <a:sym typeface="Trebuchet MS"/>
              </a:rPr>
              <a:t>name for new variable</a:t>
            </a:r>
            <a:endParaRPr sz="2800" dirty="0">
              <a:latin typeface="Trebuchet MS"/>
              <a:ea typeface="Trebuchet MS"/>
              <a:cs typeface="Trebuchet MS"/>
              <a:sym typeface="Trebuchet MS"/>
            </a:endParaRPr>
          </a:p>
        </p:txBody>
      </p:sp>
      <p:sp>
        <p:nvSpPr>
          <p:cNvPr id="21" name="Google Shape;172;p20"/>
          <p:cNvSpPr/>
          <p:nvPr/>
        </p:nvSpPr>
        <p:spPr>
          <a:xfrm>
            <a:off x="9100228" y="3560242"/>
            <a:ext cx="1977347" cy="2153752"/>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Lst>
            <a:ahLst/>
            <a:cxnLst>
              <a:cxn ang="0">
                <a:pos x="connsiteX0" y="connsiteY0"/>
              </a:cxn>
              <a:cxn ang="0">
                <a:pos x="connsiteX1" y="connsiteY1"/>
              </a:cxn>
              <a:cxn ang="0">
                <a:pos x="connsiteX2" y="connsiteY2"/>
              </a:cxn>
              <a:cxn ang="0">
                <a:pos x="connsiteX3" y="connsiteY3"/>
              </a:cxn>
            </a:cxnLst>
            <a:rect l="l" t="t" r="r" b="b"/>
            <a:pathLst>
              <a:path w="7169286" h="3838694" extrusionOk="0">
                <a:moveTo>
                  <a:pt x="6812950" y="1220972"/>
                </a:moveTo>
                <a:lnTo>
                  <a:pt x="356337" y="1220972"/>
                </a:lnTo>
                <a:lnTo>
                  <a:pt x="307986" y="1224225"/>
                </a:lnTo>
                <a:lnTo>
                  <a:pt x="261611" y="1233701"/>
                </a:lnTo>
                <a:lnTo>
                  <a:pt x="217637" y="1248975"/>
                </a:lnTo>
                <a:lnTo>
                  <a:pt x="176489" y="1269623"/>
                </a:lnTo>
                <a:lnTo>
                  <a:pt x="138592" y="1295221"/>
                </a:lnTo>
                <a:lnTo>
                  <a:pt x="104371" y="1325343"/>
                </a:lnTo>
                <a:lnTo>
                  <a:pt x="74249" y="1359564"/>
                </a:lnTo>
                <a:lnTo>
                  <a:pt x="48651" y="1397461"/>
                </a:lnTo>
                <a:lnTo>
                  <a:pt x="28003" y="1438609"/>
                </a:lnTo>
                <a:lnTo>
                  <a:pt x="12729" y="1482583"/>
                </a:lnTo>
                <a:lnTo>
                  <a:pt x="3253" y="1528958"/>
                </a:lnTo>
                <a:lnTo>
                  <a:pt x="0" y="1577309"/>
                </a:lnTo>
                <a:lnTo>
                  <a:pt x="0" y="3482356"/>
                </a:lnTo>
                <a:lnTo>
                  <a:pt x="3253" y="3530708"/>
                </a:lnTo>
                <a:lnTo>
                  <a:pt x="12729" y="3577083"/>
                </a:lnTo>
                <a:lnTo>
                  <a:pt x="28003" y="3621056"/>
                </a:lnTo>
                <a:lnTo>
                  <a:pt x="48651" y="3662204"/>
                </a:lnTo>
                <a:lnTo>
                  <a:pt x="74249" y="3700101"/>
                </a:lnTo>
                <a:lnTo>
                  <a:pt x="104371" y="3734322"/>
                </a:lnTo>
                <a:lnTo>
                  <a:pt x="138592" y="3764444"/>
                </a:lnTo>
                <a:lnTo>
                  <a:pt x="176489" y="3790041"/>
                </a:lnTo>
                <a:lnTo>
                  <a:pt x="217637" y="3810689"/>
                </a:lnTo>
                <a:lnTo>
                  <a:pt x="261611" y="3825964"/>
                </a:lnTo>
                <a:lnTo>
                  <a:pt x="307986" y="3835440"/>
                </a:lnTo>
                <a:lnTo>
                  <a:pt x="356337" y="3838693"/>
                </a:lnTo>
                <a:lnTo>
                  <a:pt x="6812950" y="3838693"/>
                </a:lnTo>
                <a:lnTo>
                  <a:pt x="6861301" y="3835440"/>
                </a:lnTo>
                <a:lnTo>
                  <a:pt x="6907675" y="3825964"/>
                </a:lnTo>
                <a:lnTo>
                  <a:pt x="6951648" y="3810689"/>
                </a:lnTo>
                <a:lnTo>
                  <a:pt x="6992795" y="3790041"/>
                </a:lnTo>
                <a:lnTo>
                  <a:pt x="7030692" y="3764444"/>
                </a:lnTo>
                <a:lnTo>
                  <a:pt x="7064914" y="3734322"/>
                </a:lnTo>
                <a:lnTo>
                  <a:pt x="7095036" y="3700101"/>
                </a:lnTo>
                <a:lnTo>
                  <a:pt x="7120633" y="3662204"/>
                </a:lnTo>
                <a:lnTo>
                  <a:pt x="7141281" y="3621056"/>
                </a:lnTo>
                <a:lnTo>
                  <a:pt x="7156556" y="3577083"/>
                </a:lnTo>
                <a:lnTo>
                  <a:pt x="7166032" y="3530708"/>
                </a:lnTo>
                <a:lnTo>
                  <a:pt x="7169285" y="3482356"/>
                </a:lnTo>
                <a:lnTo>
                  <a:pt x="7169285" y="1577309"/>
                </a:lnTo>
                <a:lnTo>
                  <a:pt x="7166032" y="1528958"/>
                </a:lnTo>
                <a:lnTo>
                  <a:pt x="7156556" y="1482583"/>
                </a:lnTo>
                <a:lnTo>
                  <a:pt x="7141281" y="1438609"/>
                </a:lnTo>
                <a:lnTo>
                  <a:pt x="7120633" y="1397461"/>
                </a:lnTo>
                <a:lnTo>
                  <a:pt x="7095036" y="1359564"/>
                </a:lnTo>
                <a:lnTo>
                  <a:pt x="7064914" y="1325343"/>
                </a:lnTo>
                <a:lnTo>
                  <a:pt x="7030692" y="1295221"/>
                </a:lnTo>
                <a:lnTo>
                  <a:pt x="6992795" y="1269623"/>
                </a:lnTo>
                <a:lnTo>
                  <a:pt x="6951648" y="1248975"/>
                </a:lnTo>
                <a:lnTo>
                  <a:pt x="6907675" y="1233701"/>
                </a:lnTo>
                <a:lnTo>
                  <a:pt x="6861301" y="1224225"/>
                </a:lnTo>
                <a:lnTo>
                  <a:pt x="6812950" y="1220972"/>
                </a:lnTo>
                <a:close/>
              </a:path>
              <a:path w="7169286" h="3838694" extrusionOk="0">
                <a:moveTo>
                  <a:pt x="997315" y="0"/>
                </a:moveTo>
                <a:lnTo>
                  <a:pt x="2348194" y="1237718"/>
                </a:lnTo>
                <a:lnTo>
                  <a:pt x="2993816" y="1237718"/>
                </a:lnTo>
                <a:lnTo>
                  <a:pt x="997315" y="0"/>
                </a:lnTo>
                <a:close/>
              </a:path>
            </a:pathLst>
          </a:custGeom>
          <a:solidFill>
            <a:srgbClr val="D3908F"/>
          </a:solidFill>
          <a:ln>
            <a:noFill/>
          </a:ln>
        </p:spPr>
        <p:txBody>
          <a:bodyPr spcFirstLastPara="1" wrap="square" lIns="0" tIns="0" rIns="0" bIns="0" anchor="t" anchorCtr="0">
            <a:noAutofit/>
          </a:bodyPr>
          <a:lstStyle/>
          <a:p>
            <a:endParaRPr sz="964"/>
          </a:p>
        </p:txBody>
      </p:sp>
      <p:sp>
        <p:nvSpPr>
          <p:cNvPr id="22" name="Google Shape;173;p20"/>
          <p:cNvSpPr txBox="1"/>
          <p:nvPr/>
        </p:nvSpPr>
        <p:spPr>
          <a:xfrm>
            <a:off x="9333318" y="4426675"/>
            <a:ext cx="1658532" cy="1146391"/>
          </a:xfrm>
          <a:prstGeom prst="rect">
            <a:avLst/>
          </a:prstGeom>
          <a:noFill/>
          <a:ln>
            <a:noFill/>
          </a:ln>
        </p:spPr>
        <p:txBody>
          <a:bodyPr spcFirstLastPara="1" wrap="square" lIns="0" tIns="8504" rIns="0" bIns="0" anchor="ctr"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Value or function</a:t>
            </a:r>
            <a:endParaRPr sz="2800" dirty="0">
              <a:latin typeface="Trebuchet MS"/>
              <a:ea typeface="Trebuchet MS"/>
              <a:cs typeface="Trebuchet MS"/>
              <a:sym typeface="Trebuchet MS"/>
            </a:endParaRPr>
          </a:p>
        </p:txBody>
      </p:sp>
      <p:sp>
        <p:nvSpPr>
          <p:cNvPr id="3" name="TextBox 2"/>
          <p:cNvSpPr txBox="1"/>
          <p:nvPr/>
        </p:nvSpPr>
        <p:spPr>
          <a:xfrm>
            <a:off x="866079" y="781067"/>
            <a:ext cx="2875531" cy="923330"/>
          </a:xfrm>
          <a:prstGeom prst="rect">
            <a:avLst/>
          </a:prstGeom>
          <a:noFill/>
        </p:spPr>
        <p:txBody>
          <a:bodyPr wrap="none" rtlCol="0">
            <a:spAutoFit/>
          </a:bodyPr>
          <a:lstStyle/>
          <a:p>
            <a:r>
              <a:rPr lang="en-US" sz="5400" dirty="0">
                <a:latin typeface="+mj-lt"/>
                <a:sym typeface="Calibri"/>
              </a:rPr>
              <a:t>summarize</a:t>
            </a:r>
            <a:r>
              <a:rPr lang="en-US" sz="5400" dirty="0">
                <a:latin typeface="Calibri"/>
                <a:sym typeface="Calibri"/>
              </a:rPr>
              <a:t>()</a:t>
            </a:r>
            <a:endParaRPr lang="en-US" dirty="0"/>
          </a:p>
        </p:txBody>
      </p:sp>
      <p:sp>
        <p:nvSpPr>
          <p:cNvPr id="2" name="TextBox 1">
            <a:extLst>
              <a:ext uri="{FF2B5EF4-FFF2-40B4-BE49-F238E27FC236}">
                <a16:creationId xmlns:a16="http://schemas.microsoft.com/office/drawing/2014/main" id="{4E5DA503-43D8-234F-A574-470E275BF911}"/>
              </a:ext>
            </a:extLst>
          </p:cNvPr>
          <p:cNvSpPr txBox="1"/>
          <p:nvPr/>
        </p:nvSpPr>
        <p:spPr>
          <a:xfrm>
            <a:off x="751840" y="5974080"/>
            <a:ext cx="10240010" cy="584775"/>
          </a:xfrm>
          <a:prstGeom prst="rect">
            <a:avLst/>
          </a:prstGeom>
          <a:noFill/>
        </p:spPr>
        <p:txBody>
          <a:bodyPr wrap="square" rtlCol="0">
            <a:spAutoFit/>
          </a:bodyPr>
          <a:lstStyle/>
          <a:p>
            <a:pPr algn="ctr"/>
            <a:r>
              <a:rPr lang="en-US" sz="3200" dirty="0"/>
              <a:t>Performs calculation across all rows of data frame</a:t>
            </a:r>
          </a:p>
        </p:txBody>
      </p:sp>
    </p:spTree>
    <p:extLst>
      <p:ext uri="{BB962C8B-B14F-4D97-AF65-F5344CB8AC3E}">
        <p14:creationId xmlns:p14="http://schemas.microsoft.com/office/powerpoint/2010/main" val="2968164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1072055" y="2280929"/>
            <a:ext cx="10762593" cy="1821891"/>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96" name="Google Shape;296;p32"/>
          <p:cNvSpPr txBox="1"/>
          <p:nvPr/>
        </p:nvSpPr>
        <p:spPr>
          <a:xfrm>
            <a:off x="1072055" y="1747595"/>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13" name="Table 12"/>
          <p:cNvGraphicFramePr>
            <a:graphicFrameLocks noGrp="1"/>
          </p:cNvGraphicFramePr>
          <p:nvPr>
            <p:extLst>
              <p:ext uri="{D42A27DB-BD31-4B8C-83A1-F6EECF244321}">
                <p14:modId xmlns:p14="http://schemas.microsoft.com/office/powerpoint/2010/main" val="2831460300"/>
              </p:ext>
            </p:extLst>
          </p:nvPr>
        </p:nvGraphicFramePr>
        <p:xfrm>
          <a:off x="1900244" y="4358675"/>
          <a:ext cx="3736808" cy="2287415"/>
        </p:xfrm>
        <a:graphic>
          <a:graphicData uri="http://schemas.openxmlformats.org/drawingml/2006/table">
            <a:tbl>
              <a:tblPr firstRow="1" bandRow="1"/>
              <a:tblGrid>
                <a:gridCol w="1505607">
                  <a:extLst>
                    <a:ext uri="{9D8B030D-6E8A-4147-A177-3AD203B41FA5}">
                      <a16:colId xmlns:a16="http://schemas.microsoft.com/office/drawing/2014/main" val="20000"/>
                    </a:ext>
                  </a:extLst>
                </a:gridCol>
                <a:gridCol w="2231201">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
        <p:nvSpPr>
          <p:cNvPr id="18" name="Google Shape;387;p40"/>
          <p:cNvSpPr/>
          <p:nvPr/>
        </p:nvSpPr>
        <p:spPr>
          <a:xfrm>
            <a:off x="5929312" y="4688886"/>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4" name="Rounded Rectangular Callout 2"/>
          <p:cNvSpPr/>
          <p:nvPr/>
        </p:nvSpPr>
        <p:spPr>
          <a:xfrm rot="10800000" flipH="1">
            <a:off x="6865339" y="1382747"/>
            <a:ext cx="2878268" cy="2239347"/>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 name="connsiteX0" fmla="*/ 0 w 2928396"/>
              <a:gd name="connsiteY0" fmla="*/ 1439077 h 2866590"/>
              <a:gd name="connsiteX1" fmla="*/ 285509 w 2928396"/>
              <a:gd name="connsiteY1" fmla="*/ 1153568 h 2866590"/>
              <a:gd name="connsiteX2" fmla="*/ 904754 w 2928396"/>
              <a:gd name="connsiteY2" fmla="*/ 1176718 h 2866590"/>
              <a:gd name="connsiteX3" fmla="*/ 493059 w 2928396"/>
              <a:gd name="connsiteY3" fmla="*/ 0 h 2866590"/>
              <a:gd name="connsiteX4" fmla="*/ 1220165 w 2928396"/>
              <a:gd name="connsiteY4" fmla="*/ 1153568 h 2866590"/>
              <a:gd name="connsiteX5" fmla="*/ 2642887 w 2928396"/>
              <a:gd name="connsiteY5" fmla="*/ 1153568 h 2866590"/>
              <a:gd name="connsiteX6" fmla="*/ 2928396 w 2928396"/>
              <a:gd name="connsiteY6" fmla="*/ 1439077 h 2866590"/>
              <a:gd name="connsiteX7" fmla="*/ 2928396 w 2928396"/>
              <a:gd name="connsiteY7" fmla="*/ 1439072 h 2866590"/>
              <a:gd name="connsiteX8" fmla="*/ 2928396 w 2928396"/>
              <a:gd name="connsiteY8" fmla="*/ 1439072 h 2866590"/>
              <a:gd name="connsiteX9" fmla="*/ 2928396 w 2928396"/>
              <a:gd name="connsiteY9" fmla="*/ 1867327 h 2866590"/>
              <a:gd name="connsiteX10" fmla="*/ 2928396 w 2928396"/>
              <a:gd name="connsiteY10" fmla="*/ 2581081 h 2866590"/>
              <a:gd name="connsiteX11" fmla="*/ 2642887 w 2928396"/>
              <a:gd name="connsiteY11" fmla="*/ 2866590 h 2866590"/>
              <a:gd name="connsiteX12" fmla="*/ 1220165 w 2928396"/>
              <a:gd name="connsiteY12" fmla="*/ 2866590 h 2866590"/>
              <a:gd name="connsiteX13" fmla="*/ 488066 w 2928396"/>
              <a:gd name="connsiteY13" fmla="*/ 2866590 h 2866590"/>
              <a:gd name="connsiteX14" fmla="*/ 488066 w 2928396"/>
              <a:gd name="connsiteY14" fmla="*/ 2866590 h 2866590"/>
              <a:gd name="connsiteX15" fmla="*/ 285509 w 2928396"/>
              <a:gd name="connsiteY15" fmla="*/ 2866590 h 2866590"/>
              <a:gd name="connsiteX16" fmla="*/ 0 w 2928396"/>
              <a:gd name="connsiteY16" fmla="*/ 2581081 h 2866590"/>
              <a:gd name="connsiteX17" fmla="*/ 0 w 2928396"/>
              <a:gd name="connsiteY17" fmla="*/ 1867327 h 2866590"/>
              <a:gd name="connsiteX18" fmla="*/ 0 w 2928396"/>
              <a:gd name="connsiteY18" fmla="*/ 1439072 h 2866590"/>
              <a:gd name="connsiteX19" fmla="*/ 0 w 2928396"/>
              <a:gd name="connsiteY19" fmla="*/ 1439072 h 2866590"/>
              <a:gd name="connsiteX20" fmla="*/ 0 w 2928396"/>
              <a:gd name="connsiteY20" fmla="*/ 1439077 h 2866590"/>
              <a:gd name="connsiteX0" fmla="*/ 0 w 2928396"/>
              <a:gd name="connsiteY0" fmla="*/ 1770737 h 3198250"/>
              <a:gd name="connsiteX1" fmla="*/ 285509 w 2928396"/>
              <a:gd name="connsiteY1" fmla="*/ 1485228 h 3198250"/>
              <a:gd name="connsiteX2" fmla="*/ 904754 w 2928396"/>
              <a:gd name="connsiteY2" fmla="*/ 1508378 h 3198250"/>
              <a:gd name="connsiteX3" fmla="*/ 521125 w 2928396"/>
              <a:gd name="connsiteY3" fmla="*/ 0 h 3198250"/>
              <a:gd name="connsiteX4" fmla="*/ 1220165 w 2928396"/>
              <a:gd name="connsiteY4" fmla="*/ 1485228 h 3198250"/>
              <a:gd name="connsiteX5" fmla="*/ 2642887 w 2928396"/>
              <a:gd name="connsiteY5" fmla="*/ 1485228 h 3198250"/>
              <a:gd name="connsiteX6" fmla="*/ 2928396 w 2928396"/>
              <a:gd name="connsiteY6" fmla="*/ 1770737 h 3198250"/>
              <a:gd name="connsiteX7" fmla="*/ 2928396 w 2928396"/>
              <a:gd name="connsiteY7" fmla="*/ 1770732 h 3198250"/>
              <a:gd name="connsiteX8" fmla="*/ 2928396 w 2928396"/>
              <a:gd name="connsiteY8" fmla="*/ 1770732 h 3198250"/>
              <a:gd name="connsiteX9" fmla="*/ 2928396 w 2928396"/>
              <a:gd name="connsiteY9" fmla="*/ 2198987 h 3198250"/>
              <a:gd name="connsiteX10" fmla="*/ 2928396 w 2928396"/>
              <a:gd name="connsiteY10" fmla="*/ 2912741 h 3198250"/>
              <a:gd name="connsiteX11" fmla="*/ 2642887 w 2928396"/>
              <a:gd name="connsiteY11" fmla="*/ 3198250 h 3198250"/>
              <a:gd name="connsiteX12" fmla="*/ 1220165 w 2928396"/>
              <a:gd name="connsiteY12" fmla="*/ 3198250 h 3198250"/>
              <a:gd name="connsiteX13" fmla="*/ 488066 w 2928396"/>
              <a:gd name="connsiteY13" fmla="*/ 3198250 h 3198250"/>
              <a:gd name="connsiteX14" fmla="*/ 488066 w 2928396"/>
              <a:gd name="connsiteY14" fmla="*/ 3198250 h 3198250"/>
              <a:gd name="connsiteX15" fmla="*/ 285509 w 2928396"/>
              <a:gd name="connsiteY15" fmla="*/ 3198250 h 3198250"/>
              <a:gd name="connsiteX16" fmla="*/ 0 w 2928396"/>
              <a:gd name="connsiteY16" fmla="*/ 2912741 h 3198250"/>
              <a:gd name="connsiteX17" fmla="*/ 0 w 2928396"/>
              <a:gd name="connsiteY17" fmla="*/ 2198987 h 3198250"/>
              <a:gd name="connsiteX18" fmla="*/ 0 w 2928396"/>
              <a:gd name="connsiteY18" fmla="*/ 1770732 h 3198250"/>
              <a:gd name="connsiteX19" fmla="*/ 0 w 2928396"/>
              <a:gd name="connsiteY19" fmla="*/ 1770732 h 3198250"/>
              <a:gd name="connsiteX20" fmla="*/ 0 w 2928396"/>
              <a:gd name="connsiteY20" fmla="*/ 1770737 h 3198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3198250">
                <a:moveTo>
                  <a:pt x="0" y="1770737"/>
                </a:moveTo>
                <a:cubicBezTo>
                  <a:pt x="0" y="1613055"/>
                  <a:pt x="127827" y="1485228"/>
                  <a:pt x="285509" y="1485228"/>
                </a:cubicBezTo>
                <a:lnTo>
                  <a:pt x="904754" y="1508378"/>
                </a:lnTo>
                <a:lnTo>
                  <a:pt x="521125" y="0"/>
                </a:lnTo>
                <a:lnTo>
                  <a:pt x="1220165" y="1485228"/>
                </a:lnTo>
                <a:lnTo>
                  <a:pt x="2642887" y="1485228"/>
                </a:lnTo>
                <a:cubicBezTo>
                  <a:pt x="2800569" y="1485228"/>
                  <a:pt x="2928396" y="1613055"/>
                  <a:pt x="2928396" y="1770737"/>
                </a:cubicBezTo>
                <a:lnTo>
                  <a:pt x="2928396" y="1770732"/>
                </a:lnTo>
                <a:lnTo>
                  <a:pt x="2928396" y="1770732"/>
                </a:lnTo>
                <a:lnTo>
                  <a:pt x="2928396" y="2198987"/>
                </a:lnTo>
                <a:lnTo>
                  <a:pt x="2928396" y="2912741"/>
                </a:lnTo>
                <a:cubicBezTo>
                  <a:pt x="2928396" y="3070423"/>
                  <a:pt x="2800569" y="3198250"/>
                  <a:pt x="2642887" y="3198250"/>
                </a:cubicBezTo>
                <a:lnTo>
                  <a:pt x="1220165" y="3198250"/>
                </a:lnTo>
                <a:lnTo>
                  <a:pt x="488066" y="3198250"/>
                </a:lnTo>
                <a:lnTo>
                  <a:pt x="488066" y="3198250"/>
                </a:lnTo>
                <a:lnTo>
                  <a:pt x="285509" y="3198250"/>
                </a:lnTo>
                <a:cubicBezTo>
                  <a:pt x="127827" y="3198250"/>
                  <a:pt x="0" y="3070423"/>
                  <a:pt x="0" y="2912741"/>
                </a:cubicBezTo>
                <a:lnTo>
                  <a:pt x="0" y="2198987"/>
                </a:lnTo>
                <a:lnTo>
                  <a:pt x="0" y="1770732"/>
                </a:lnTo>
                <a:lnTo>
                  <a:pt x="0" y="1770732"/>
                </a:lnTo>
                <a:lnTo>
                  <a:pt x="0" y="1770737"/>
                </a:lnTo>
                <a:close/>
              </a:path>
            </a:pathLst>
          </a:custGeom>
          <a:solidFill>
            <a:schemeClr val="tx1">
              <a:lumMod val="65000"/>
              <a:lumOff val="3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Google Shape;324;p34"/>
          <p:cNvSpPr txBox="1"/>
          <p:nvPr/>
        </p:nvSpPr>
        <p:spPr>
          <a:xfrm>
            <a:off x="6962102" y="1593054"/>
            <a:ext cx="2655167" cy="735811"/>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function that returns number </a:t>
            </a:r>
            <a:r>
              <a:rPr lang="en-US" sz="2062">
                <a:solidFill>
                  <a:schemeClr val="bg1"/>
                </a:solidFill>
                <a:latin typeface="Calibri"/>
                <a:ea typeface="Calibri"/>
                <a:cs typeface="Calibri"/>
                <a:sym typeface="Calibri"/>
              </a:rPr>
              <a:t>of observations</a:t>
            </a:r>
            <a:endParaRPr sz="2062" dirty="0">
              <a:solidFill>
                <a:schemeClr val="bg1"/>
              </a:solidFill>
              <a:latin typeface="Calibri"/>
              <a:ea typeface="Calibri"/>
              <a:cs typeface="Calibri"/>
              <a:sym typeface="Calibri"/>
            </a:endParaRPr>
          </a:p>
        </p:txBody>
      </p:sp>
      <p:sp>
        <p:nvSpPr>
          <p:cNvPr id="26" name="TextBox 25"/>
          <p:cNvSpPr txBox="1"/>
          <p:nvPr/>
        </p:nvSpPr>
        <p:spPr>
          <a:xfrm>
            <a:off x="815160" y="763285"/>
            <a:ext cx="2875531" cy="923330"/>
          </a:xfrm>
          <a:prstGeom prst="rect">
            <a:avLst/>
          </a:prstGeom>
          <a:noFill/>
        </p:spPr>
        <p:txBody>
          <a:bodyPr wrap="none" rtlCol="0">
            <a:spAutoFit/>
          </a:bodyPr>
          <a:lstStyle/>
          <a:p>
            <a:r>
              <a:rPr lang="en-US" sz="5400" dirty="0">
                <a:latin typeface="+mj-lt"/>
                <a:sym typeface="Calibri"/>
              </a:rPr>
              <a:t>summarize</a:t>
            </a:r>
            <a:r>
              <a:rPr lang="en-US" sz="5400" dirty="0">
                <a:latin typeface="Calibri"/>
                <a:sym typeface="Calibri"/>
              </a:rPr>
              <a:t>()</a:t>
            </a:r>
            <a:endParaRPr lang="en-US" dirty="0"/>
          </a:p>
        </p:txBody>
      </p:sp>
      <p:graphicFrame>
        <p:nvGraphicFramePr>
          <p:cNvPr id="27" name="Table 26"/>
          <p:cNvGraphicFramePr>
            <a:graphicFrameLocks noGrp="1"/>
          </p:cNvGraphicFramePr>
          <p:nvPr>
            <p:extLst>
              <p:ext uri="{D42A27DB-BD31-4B8C-83A1-F6EECF244321}">
                <p14:modId xmlns:p14="http://schemas.microsoft.com/office/powerpoint/2010/main" val="1681834982"/>
              </p:ext>
            </p:extLst>
          </p:nvPr>
        </p:nvGraphicFramePr>
        <p:xfrm>
          <a:off x="6655443" y="4358675"/>
          <a:ext cx="2051392" cy="892344"/>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order_count</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sp>
        <p:nvSpPr>
          <p:cNvPr id="14" name="Rectangle 13"/>
          <p:cNvSpPr/>
          <p:nvPr/>
        </p:nvSpPr>
        <p:spPr>
          <a:xfrm>
            <a:off x="1760075" y="2410049"/>
            <a:ext cx="9392596" cy="1692771"/>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select(</a:t>
            </a:r>
            <a:r>
              <a:rPr lang="en-US" sz="2400" dirty="0" err="1">
                <a:solidFill>
                  <a:schemeClr val="bg1">
                    <a:lumMod val="65000"/>
                  </a:schemeClr>
                </a:solidFill>
                <a:latin typeface="Consolas" panose="020B0609020204030204" pitchFamily="49" charset="0"/>
                <a:ea typeface="Courier New"/>
                <a:cs typeface="Consolas" panose="020B0609020204030204" pitchFamily="49" charset="0"/>
                <a:sym typeface="Courier New"/>
              </a:rPr>
              <a:t>mrn</a:t>
            </a:r>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r>
              <a:rPr lang="en-US" sz="2400" dirty="0" err="1">
                <a:solidFill>
                  <a:schemeClr val="bg1">
                    <a:lumMod val="65000"/>
                  </a:schemeClr>
                </a:solidFill>
                <a:latin typeface="Consolas" panose="020B0609020204030204" pitchFamily="49" charset="0"/>
                <a:ea typeface="Courier New"/>
                <a:cs typeface="Consolas" panose="020B0609020204030204" pitchFamily="49" charset="0"/>
                <a:sym typeface="Courier New"/>
              </a:rPr>
              <a:t>pan_day</a:t>
            </a:r>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%&gt;% 	</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head(4) %&gt;%</a:t>
            </a:r>
          </a:p>
          <a:p>
            <a:r>
              <a:rPr lang="en-US" sz="2400" dirty="0">
                <a:latin typeface="Consolas" panose="020B0609020204030204" pitchFamily="49" charset="0"/>
                <a:ea typeface="Courier New"/>
                <a:cs typeface="Consolas" panose="020B0609020204030204" pitchFamily="49" charset="0"/>
                <a:sym typeface="Courier New"/>
              </a:rPr>
              <a:t>	summarize(</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order_count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 </a:t>
            </a:r>
            <a:r>
              <a:rPr lang="en-US" sz="2400" dirty="0">
                <a:solidFill>
                  <a:srgbClr val="8DB4E2"/>
                </a:solidFill>
                <a:latin typeface="Consolas" panose="020B0609020204030204" pitchFamily="49" charset="0"/>
                <a:ea typeface="Courier New"/>
                <a:cs typeface="Consolas" panose="020B0609020204030204" pitchFamily="49" charset="0"/>
                <a:sym typeface="Courier New"/>
              </a:rPr>
              <a:t>n()</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p:txBody>
      </p:sp>
    </p:spTree>
    <p:extLst>
      <p:ext uri="{BB962C8B-B14F-4D97-AF65-F5344CB8AC3E}">
        <p14:creationId xmlns:p14="http://schemas.microsoft.com/office/powerpoint/2010/main" val="2427163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fade">
                                      <p:cBhvr>
                                        <p:cTn id="11" dur="500"/>
                                        <p:tgtEl>
                                          <p:spTgt spid="2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fade">
                                      <p:cBhvr>
                                        <p:cTn id="14" dur="500"/>
                                        <p:tgtEl>
                                          <p:spTgt spid="25"/>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4" grpId="0" animBg="1"/>
      <p:bldP spid="2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6" name="Google Shape;296;p32"/>
          <p:cNvSpPr txBox="1"/>
          <p:nvPr/>
        </p:nvSpPr>
        <p:spPr>
          <a:xfrm>
            <a:off x="1072055" y="1745910"/>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Additional summaries = new columns</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8" name="Google Shape;387;p40"/>
          <p:cNvSpPr/>
          <p:nvPr/>
        </p:nvSpPr>
        <p:spPr>
          <a:xfrm>
            <a:off x="5619559" y="4854523"/>
            <a:ext cx="322654" cy="224464"/>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6" name="TextBox 25"/>
          <p:cNvSpPr txBox="1"/>
          <p:nvPr/>
        </p:nvSpPr>
        <p:spPr>
          <a:xfrm>
            <a:off x="879065" y="766937"/>
            <a:ext cx="2875531" cy="923330"/>
          </a:xfrm>
          <a:prstGeom prst="rect">
            <a:avLst/>
          </a:prstGeom>
          <a:noFill/>
        </p:spPr>
        <p:txBody>
          <a:bodyPr wrap="none" rtlCol="0">
            <a:spAutoFit/>
          </a:bodyPr>
          <a:lstStyle/>
          <a:p>
            <a:r>
              <a:rPr lang="en-US" sz="5400" dirty="0">
                <a:latin typeface="+mj-lt"/>
                <a:sym typeface="Calibri"/>
              </a:rPr>
              <a:t>summarize</a:t>
            </a:r>
            <a:r>
              <a:rPr lang="en-US" sz="5400" dirty="0">
                <a:latin typeface="Calibri"/>
                <a:sym typeface="Calibri"/>
              </a:rPr>
              <a:t>()</a:t>
            </a:r>
            <a:endParaRPr lang="en-US" dirty="0"/>
          </a:p>
        </p:txBody>
      </p:sp>
      <p:graphicFrame>
        <p:nvGraphicFramePr>
          <p:cNvPr id="27" name="Table 26"/>
          <p:cNvGraphicFramePr>
            <a:graphicFrameLocks noGrp="1"/>
          </p:cNvGraphicFramePr>
          <p:nvPr/>
        </p:nvGraphicFramePr>
        <p:xfrm>
          <a:off x="6319213" y="4601326"/>
          <a:ext cx="1985421" cy="863647"/>
        </p:xfrm>
        <a:graphic>
          <a:graphicData uri="http://schemas.openxmlformats.org/drawingml/2006/table">
            <a:tbl>
              <a:tblPr firstRow="1" bandRow="1"/>
              <a:tblGrid>
                <a:gridCol w="1985421">
                  <a:extLst>
                    <a:ext uri="{9D8B030D-6E8A-4147-A177-3AD203B41FA5}">
                      <a16:colId xmlns:a16="http://schemas.microsoft.com/office/drawing/2014/main" val="20000"/>
                    </a:ext>
                  </a:extLst>
                </a:gridCol>
              </a:tblGrid>
              <a:tr h="461323">
                <a:tc>
                  <a:txBody>
                    <a:bodyPr/>
                    <a:lstStyle/>
                    <a:p>
                      <a:pPr marL="0" lvl="0" indent="0" algn="ctr" rtl="0">
                        <a:spcBef>
                          <a:spcPts val="0"/>
                        </a:spcBef>
                        <a:spcAft>
                          <a:spcPts val="0"/>
                        </a:spcAft>
                        <a:buNone/>
                      </a:pPr>
                      <a:r>
                        <a:rPr lang="en-US" sz="2300" b="1" dirty="0" err="1">
                          <a:solidFill>
                            <a:schemeClr val="lt1"/>
                          </a:solidFill>
                        </a:rPr>
                        <a:t>order_count</a:t>
                      </a:r>
                      <a:endParaRPr sz="2300" b="1" dirty="0">
                        <a:solidFill>
                          <a:schemeClr val="lt1"/>
                        </a:solidFil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402324">
                <a:tc>
                  <a:txBody>
                    <a:bodyPr/>
                    <a:lstStyle/>
                    <a:p>
                      <a:pPr marL="0" lvl="0" indent="0" algn="ctr" rtl="0">
                        <a:spcBef>
                          <a:spcPts val="0"/>
                        </a:spcBef>
                        <a:spcAft>
                          <a:spcPts val="0"/>
                        </a:spcAft>
                        <a:buNone/>
                      </a:pPr>
                      <a:r>
                        <a:rPr lang="en-US" sz="1900" b="0" i="0" u="none" strike="noStrike" cap="none" dirty="0">
                          <a:solidFill>
                            <a:srgbClr val="000000"/>
                          </a:solidFill>
                          <a:latin typeface="Arial"/>
                          <a:ea typeface="Arial"/>
                          <a:cs typeface="Arial"/>
                          <a:sym typeface="Arial"/>
                        </a:rPr>
                        <a:t>4</a:t>
                      </a:r>
                      <a:endParaRPr sz="1900" b="0" i="0" u="none" strike="noStrike" cap="none" dirty="0">
                        <a:solidFill>
                          <a:srgbClr val="000000"/>
                        </a:solidFill>
                        <a:latin typeface="Arial"/>
                        <a:ea typeface="Arial"/>
                        <a:cs typeface="Arial"/>
                        <a:sym typeface="Aria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graphicFrame>
        <p:nvGraphicFramePr>
          <p:cNvPr id="12" name="Table 11"/>
          <p:cNvGraphicFramePr>
            <a:graphicFrameLocks noGrp="1"/>
          </p:cNvGraphicFramePr>
          <p:nvPr>
            <p:extLst>
              <p:ext uri="{D42A27DB-BD31-4B8C-83A1-F6EECF244321}">
                <p14:modId xmlns:p14="http://schemas.microsoft.com/office/powerpoint/2010/main" val="3153598196"/>
              </p:ext>
            </p:extLst>
          </p:nvPr>
        </p:nvGraphicFramePr>
        <p:xfrm>
          <a:off x="8370605" y="4601326"/>
          <a:ext cx="1985421" cy="863647"/>
        </p:xfrm>
        <a:graphic>
          <a:graphicData uri="http://schemas.openxmlformats.org/drawingml/2006/table">
            <a:tbl>
              <a:tblPr firstRow="1" bandRow="1"/>
              <a:tblGrid>
                <a:gridCol w="1985421">
                  <a:extLst>
                    <a:ext uri="{9D8B030D-6E8A-4147-A177-3AD203B41FA5}">
                      <a16:colId xmlns:a16="http://schemas.microsoft.com/office/drawing/2014/main" val="20000"/>
                    </a:ext>
                  </a:extLst>
                </a:gridCol>
              </a:tblGrid>
              <a:tr h="461323">
                <a:tc>
                  <a:txBody>
                    <a:bodyPr/>
                    <a:lstStyle/>
                    <a:p>
                      <a:pPr marL="0" lvl="0" indent="0" algn="ctr" rtl="0">
                        <a:spcBef>
                          <a:spcPts val="0"/>
                        </a:spcBef>
                        <a:spcAft>
                          <a:spcPts val="0"/>
                        </a:spcAft>
                        <a:buNone/>
                      </a:pPr>
                      <a:r>
                        <a:rPr lang="en-US" sz="2300" b="1" dirty="0" err="1">
                          <a:solidFill>
                            <a:schemeClr val="lt1"/>
                          </a:solidFill>
                        </a:rPr>
                        <a:t>day_count</a:t>
                      </a:r>
                      <a:endParaRPr sz="2300" b="1" dirty="0">
                        <a:solidFill>
                          <a:schemeClr val="lt1"/>
                        </a:solidFil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402324">
                <a:tc>
                  <a:txBody>
                    <a:bodyPr/>
                    <a:lstStyle/>
                    <a:p>
                      <a:pPr marL="0" lvl="0" indent="0" algn="ctr" rtl="0">
                        <a:spcBef>
                          <a:spcPts val="0"/>
                        </a:spcBef>
                        <a:spcAft>
                          <a:spcPts val="0"/>
                        </a:spcAft>
                        <a:buNone/>
                      </a:pPr>
                      <a:r>
                        <a:rPr lang="en-US" sz="1900" b="0" i="0" u="none" strike="noStrike" cap="none" dirty="0">
                          <a:solidFill>
                            <a:srgbClr val="000000"/>
                          </a:solidFill>
                          <a:latin typeface="Arial"/>
                          <a:ea typeface="Arial"/>
                          <a:cs typeface="Arial"/>
                          <a:sym typeface="Arial"/>
                        </a:rPr>
                        <a:t>3</a:t>
                      </a:r>
                      <a:endParaRPr sz="1900" b="0" i="0" u="none" strike="noStrike" cap="none" dirty="0">
                        <a:solidFill>
                          <a:srgbClr val="000000"/>
                        </a:solidFill>
                        <a:latin typeface="Arial"/>
                        <a:ea typeface="Arial"/>
                        <a:cs typeface="Arial"/>
                        <a:sym typeface="Aria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sp>
        <p:nvSpPr>
          <p:cNvPr id="19" name="Google Shape;131;p17"/>
          <p:cNvSpPr/>
          <p:nvPr/>
        </p:nvSpPr>
        <p:spPr>
          <a:xfrm>
            <a:off x="1072055" y="2196331"/>
            <a:ext cx="10762593" cy="2161934"/>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0" name="Rectangle 19"/>
          <p:cNvSpPr/>
          <p:nvPr/>
        </p:nvSpPr>
        <p:spPr>
          <a:xfrm>
            <a:off x="1622915" y="2173051"/>
            <a:ext cx="9392596" cy="2185214"/>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select(</a:t>
            </a:r>
            <a:r>
              <a:rPr lang="en-US" sz="2400" dirty="0" err="1">
                <a:solidFill>
                  <a:schemeClr val="bg1">
                    <a:lumMod val="65000"/>
                  </a:schemeClr>
                </a:solidFill>
                <a:latin typeface="Consolas" panose="020B0609020204030204" pitchFamily="49" charset="0"/>
                <a:ea typeface="Courier New"/>
                <a:cs typeface="Consolas" panose="020B0609020204030204" pitchFamily="49" charset="0"/>
                <a:sym typeface="Courier New"/>
              </a:rPr>
              <a:t>mrn</a:t>
            </a:r>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r>
              <a:rPr lang="en-US" sz="2400" dirty="0" err="1">
                <a:solidFill>
                  <a:schemeClr val="bg1">
                    <a:lumMod val="65000"/>
                  </a:schemeClr>
                </a:solidFill>
                <a:latin typeface="Consolas" panose="020B0609020204030204" pitchFamily="49" charset="0"/>
                <a:ea typeface="Courier New"/>
                <a:cs typeface="Consolas" panose="020B0609020204030204" pitchFamily="49" charset="0"/>
                <a:sym typeface="Courier New"/>
              </a:rPr>
              <a:t>pan_day</a:t>
            </a:r>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%&gt;% 	</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head(4) %&gt;%</a:t>
            </a:r>
          </a:p>
          <a:p>
            <a:r>
              <a:rPr lang="en-US" sz="2400" dirty="0">
                <a:latin typeface="Consolas" panose="020B0609020204030204" pitchFamily="49" charset="0"/>
                <a:ea typeface="Courier New"/>
                <a:cs typeface="Consolas" panose="020B0609020204030204" pitchFamily="49" charset="0"/>
                <a:sym typeface="Courier New"/>
              </a:rPr>
              <a:t>	summarize(</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order_count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 </a:t>
            </a:r>
            <a:r>
              <a:rPr lang="en-US" sz="2400" dirty="0">
                <a:solidFill>
                  <a:srgbClr val="8DB4E2"/>
                </a:solidFill>
                <a:latin typeface="Consolas" panose="020B0609020204030204" pitchFamily="49" charset="0"/>
                <a:ea typeface="Courier New"/>
                <a:cs typeface="Consolas" panose="020B0609020204030204" pitchFamily="49" charset="0"/>
                <a:sym typeface="Courier New"/>
              </a:rPr>
              <a:t>n()</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a:p>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day_count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solidFill>
                  <a:schemeClr val="accent2"/>
                </a:solidFill>
                <a:latin typeface="Consolas" panose="020B0609020204030204" pitchFamily="49" charset="0"/>
                <a:ea typeface="Courier New"/>
                <a:cs typeface="Consolas" panose="020B0609020204030204" pitchFamily="49" charset="0"/>
                <a:sym typeface="Courier New"/>
              </a:rPr>
              <a:t> </a:t>
            </a:r>
            <a:r>
              <a:rPr lang="en-US" sz="2400" dirty="0" err="1">
                <a:solidFill>
                  <a:srgbClr val="8DB4E2"/>
                </a:solidFill>
                <a:latin typeface="Consolas" panose="020B0609020204030204" pitchFamily="49" charset="0"/>
                <a:ea typeface="Courier New"/>
                <a:cs typeface="Consolas" panose="020B0609020204030204" pitchFamily="49" charset="0"/>
                <a:sym typeface="Courier New"/>
              </a:rPr>
              <a:t>n_distinct</a:t>
            </a:r>
            <a:r>
              <a:rPr lang="en-US" sz="2400" dirty="0">
                <a:solidFill>
                  <a:srgbClr val="8DB4E2"/>
                </a:solidFill>
                <a:latin typeface="Consolas" panose="020B0609020204030204" pitchFamily="49" charset="0"/>
                <a:ea typeface="Courier New"/>
                <a:cs typeface="Consolas" panose="020B0609020204030204" pitchFamily="49" charset="0"/>
                <a:sym typeface="Courier New"/>
              </a:rPr>
              <a:t>(</a:t>
            </a:r>
            <a:r>
              <a:rPr lang="en-US" sz="2400" dirty="0" err="1">
                <a:solidFill>
                  <a:srgbClr val="8DB4E2"/>
                </a:solidFill>
                <a:latin typeface="Consolas" panose="020B0609020204030204" pitchFamily="49" charset="0"/>
                <a:ea typeface="Courier New"/>
                <a:cs typeface="Consolas" panose="020B0609020204030204" pitchFamily="49" charset="0"/>
                <a:sym typeface="Courier New"/>
              </a:rPr>
              <a:t>pan_day</a:t>
            </a:r>
            <a:r>
              <a:rPr lang="en-US" sz="2400" dirty="0">
                <a:solidFill>
                  <a:srgbClr val="8DB4E2"/>
                </a:solidFill>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p:txBody>
      </p:sp>
      <p:sp>
        <p:nvSpPr>
          <p:cNvPr id="24" name="Rounded Rectangular Callout 2"/>
          <p:cNvSpPr/>
          <p:nvPr/>
        </p:nvSpPr>
        <p:spPr>
          <a:xfrm rot="10800000" flipH="1">
            <a:off x="7336211" y="925131"/>
            <a:ext cx="2894275" cy="3019345"/>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 name="connsiteX0" fmla="*/ 0 w 2928396"/>
              <a:gd name="connsiteY0" fmla="*/ 1439077 h 2866590"/>
              <a:gd name="connsiteX1" fmla="*/ 285509 w 2928396"/>
              <a:gd name="connsiteY1" fmla="*/ 1153568 h 2866590"/>
              <a:gd name="connsiteX2" fmla="*/ 904754 w 2928396"/>
              <a:gd name="connsiteY2" fmla="*/ 1176718 h 2866590"/>
              <a:gd name="connsiteX3" fmla="*/ 493059 w 2928396"/>
              <a:gd name="connsiteY3" fmla="*/ 0 h 2866590"/>
              <a:gd name="connsiteX4" fmla="*/ 1220165 w 2928396"/>
              <a:gd name="connsiteY4" fmla="*/ 1153568 h 2866590"/>
              <a:gd name="connsiteX5" fmla="*/ 2642887 w 2928396"/>
              <a:gd name="connsiteY5" fmla="*/ 1153568 h 2866590"/>
              <a:gd name="connsiteX6" fmla="*/ 2928396 w 2928396"/>
              <a:gd name="connsiteY6" fmla="*/ 1439077 h 2866590"/>
              <a:gd name="connsiteX7" fmla="*/ 2928396 w 2928396"/>
              <a:gd name="connsiteY7" fmla="*/ 1439072 h 2866590"/>
              <a:gd name="connsiteX8" fmla="*/ 2928396 w 2928396"/>
              <a:gd name="connsiteY8" fmla="*/ 1439072 h 2866590"/>
              <a:gd name="connsiteX9" fmla="*/ 2928396 w 2928396"/>
              <a:gd name="connsiteY9" fmla="*/ 1867327 h 2866590"/>
              <a:gd name="connsiteX10" fmla="*/ 2928396 w 2928396"/>
              <a:gd name="connsiteY10" fmla="*/ 2581081 h 2866590"/>
              <a:gd name="connsiteX11" fmla="*/ 2642887 w 2928396"/>
              <a:gd name="connsiteY11" fmla="*/ 2866590 h 2866590"/>
              <a:gd name="connsiteX12" fmla="*/ 1220165 w 2928396"/>
              <a:gd name="connsiteY12" fmla="*/ 2866590 h 2866590"/>
              <a:gd name="connsiteX13" fmla="*/ 488066 w 2928396"/>
              <a:gd name="connsiteY13" fmla="*/ 2866590 h 2866590"/>
              <a:gd name="connsiteX14" fmla="*/ 488066 w 2928396"/>
              <a:gd name="connsiteY14" fmla="*/ 2866590 h 2866590"/>
              <a:gd name="connsiteX15" fmla="*/ 285509 w 2928396"/>
              <a:gd name="connsiteY15" fmla="*/ 2866590 h 2866590"/>
              <a:gd name="connsiteX16" fmla="*/ 0 w 2928396"/>
              <a:gd name="connsiteY16" fmla="*/ 2581081 h 2866590"/>
              <a:gd name="connsiteX17" fmla="*/ 0 w 2928396"/>
              <a:gd name="connsiteY17" fmla="*/ 1867327 h 2866590"/>
              <a:gd name="connsiteX18" fmla="*/ 0 w 2928396"/>
              <a:gd name="connsiteY18" fmla="*/ 1439072 h 2866590"/>
              <a:gd name="connsiteX19" fmla="*/ 0 w 2928396"/>
              <a:gd name="connsiteY19" fmla="*/ 1439072 h 2866590"/>
              <a:gd name="connsiteX20" fmla="*/ 0 w 2928396"/>
              <a:gd name="connsiteY20" fmla="*/ 1439077 h 2866590"/>
              <a:gd name="connsiteX0" fmla="*/ 0 w 2928396"/>
              <a:gd name="connsiteY0" fmla="*/ 1770737 h 3198250"/>
              <a:gd name="connsiteX1" fmla="*/ 285509 w 2928396"/>
              <a:gd name="connsiteY1" fmla="*/ 1485228 h 3198250"/>
              <a:gd name="connsiteX2" fmla="*/ 904754 w 2928396"/>
              <a:gd name="connsiteY2" fmla="*/ 1508378 h 3198250"/>
              <a:gd name="connsiteX3" fmla="*/ 521125 w 2928396"/>
              <a:gd name="connsiteY3" fmla="*/ 0 h 3198250"/>
              <a:gd name="connsiteX4" fmla="*/ 1220165 w 2928396"/>
              <a:gd name="connsiteY4" fmla="*/ 1485228 h 3198250"/>
              <a:gd name="connsiteX5" fmla="*/ 2642887 w 2928396"/>
              <a:gd name="connsiteY5" fmla="*/ 1485228 h 3198250"/>
              <a:gd name="connsiteX6" fmla="*/ 2928396 w 2928396"/>
              <a:gd name="connsiteY6" fmla="*/ 1770737 h 3198250"/>
              <a:gd name="connsiteX7" fmla="*/ 2928396 w 2928396"/>
              <a:gd name="connsiteY7" fmla="*/ 1770732 h 3198250"/>
              <a:gd name="connsiteX8" fmla="*/ 2928396 w 2928396"/>
              <a:gd name="connsiteY8" fmla="*/ 1770732 h 3198250"/>
              <a:gd name="connsiteX9" fmla="*/ 2928396 w 2928396"/>
              <a:gd name="connsiteY9" fmla="*/ 2198987 h 3198250"/>
              <a:gd name="connsiteX10" fmla="*/ 2928396 w 2928396"/>
              <a:gd name="connsiteY10" fmla="*/ 2912741 h 3198250"/>
              <a:gd name="connsiteX11" fmla="*/ 2642887 w 2928396"/>
              <a:gd name="connsiteY11" fmla="*/ 3198250 h 3198250"/>
              <a:gd name="connsiteX12" fmla="*/ 1220165 w 2928396"/>
              <a:gd name="connsiteY12" fmla="*/ 3198250 h 3198250"/>
              <a:gd name="connsiteX13" fmla="*/ 488066 w 2928396"/>
              <a:gd name="connsiteY13" fmla="*/ 3198250 h 3198250"/>
              <a:gd name="connsiteX14" fmla="*/ 488066 w 2928396"/>
              <a:gd name="connsiteY14" fmla="*/ 3198250 h 3198250"/>
              <a:gd name="connsiteX15" fmla="*/ 285509 w 2928396"/>
              <a:gd name="connsiteY15" fmla="*/ 3198250 h 3198250"/>
              <a:gd name="connsiteX16" fmla="*/ 0 w 2928396"/>
              <a:gd name="connsiteY16" fmla="*/ 2912741 h 3198250"/>
              <a:gd name="connsiteX17" fmla="*/ 0 w 2928396"/>
              <a:gd name="connsiteY17" fmla="*/ 2198987 h 3198250"/>
              <a:gd name="connsiteX18" fmla="*/ 0 w 2928396"/>
              <a:gd name="connsiteY18" fmla="*/ 1770732 h 3198250"/>
              <a:gd name="connsiteX19" fmla="*/ 0 w 2928396"/>
              <a:gd name="connsiteY19" fmla="*/ 1770732 h 3198250"/>
              <a:gd name="connsiteX20" fmla="*/ 0 w 2928396"/>
              <a:gd name="connsiteY20" fmla="*/ 1770737 h 3198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3198250">
                <a:moveTo>
                  <a:pt x="0" y="1770737"/>
                </a:moveTo>
                <a:cubicBezTo>
                  <a:pt x="0" y="1613055"/>
                  <a:pt x="127827" y="1485228"/>
                  <a:pt x="285509" y="1485228"/>
                </a:cubicBezTo>
                <a:lnTo>
                  <a:pt x="904754" y="1508378"/>
                </a:lnTo>
                <a:lnTo>
                  <a:pt x="521125" y="0"/>
                </a:lnTo>
                <a:lnTo>
                  <a:pt x="1220165" y="1485228"/>
                </a:lnTo>
                <a:lnTo>
                  <a:pt x="2642887" y="1485228"/>
                </a:lnTo>
                <a:cubicBezTo>
                  <a:pt x="2800569" y="1485228"/>
                  <a:pt x="2928396" y="1613055"/>
                  <a:pt x="2928396" y="1770737"/>
                </a:cubicBezTo>
                <a:lnTo>
                  <a:pt x="2928396" y="1770732"/>
                </a:lnTo>
                <a:lnTo>
                  <a:pt x="2928396" y="1770732"/>
                </a:lnTo>
                <a:lnTo>
                  <a:pt x="2928396" y="2198987"/>
                </a:lnTo>
                <a:lnTo>
                  <a:pt x="2928396" y="2912741"/>
                </a:lnTo>
                <a:cubicBezTo>
                  <a:pt x="2928396" y="3070423"/>
                  <a:pt x="2800569" y="3198250"/>
                  <a:pt x="2642887" y="3198250"/>
                </a:cubicBezTo>
                <a:lnTo>
                  <a:pt x="1220165" y="3198250"/>
                </a:lnTo>
                <a:lnTo>
                  <a:pt x="488066" y="3198250"/>
                </a:lnTo>
                <a:lnTo>
                  <a:pt x="488066" y="3198250"/>
                </a:lnTo>
                <a:lnTo>
                  <a:pt x="285509" y="3198250"/>
                </a:lnTo>
                <a:cubicBezTo>
                  <a:pt x="127827" y="3198250"/>
                  <a:pt x="0" y="3070423"/>
                  <a:pt x="0" y="2912741"/>
                </a:cubicBezTo>
                <a:lnTo>
                  <a:pt x="0" y="2198987"/>
                </a:lnTo>
                <a:lnTo>
                  <a:pt x="0" y="1770732"/>
                </a:lnTo>
                <a:lnTo>
                  <a:pt x="0" y="1770732"/>
                </a:lnTo>
                <a:lnTo>
                  <a:pt x="0" y="1770737"/>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Google Shape;324;p34"/>
          <p:cNvSpPr txBox="1"/>
          <p:nvPr/>
        </p:nvSpPr>
        <p:spPr>
          <a:xfrm>
            <a:off x="7336211" y="1289074"/>
            <a:ext cx="2921257" cy="735811"/>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function that returns number of distinct values</a:t>
            </a:r>
            <a:endParaRPr sz="2062" dirty="0">
              <a:solidFill>
                <a:schemeClr val="bg1"/>
              </a:solidFill>
              <a:latin typeface="Calibri"/>
              <a:ea typeface="Calibri"/>
              <a:cs typeface="Calibri"/>
              <a:sym typeface="Calibri"/>
            </a:endParaRPr>
          </a:p>
        </p:txBody>
      </p:sp>
      <p:graphicFrame>
        <p:nvGraphicFramePr>
          <p:cNvPr id="14" name="Table 13">
            <a:extLst>
              <a:ext uri="{FF2B5EF4-FFF2-40B4-BE49-F238E27FC236}">
                <a16:creationId xmlns:a16="http://schemas.microsoft.com/office/drawing/2014/main" id="{6C7B2B3D-CA1C-D847-87EF-F11145D34C0E}"/>
              </a:ext>
            </a:extLst>
          </p:cNvPr>
          <p:cNvGraphicFramePr>
            <a:graphicFrameLocks noGrp="1"/>
          </p:cNvGraphicFramePr>
          <p:nvPr>
            <p:extLst>
              <p:ext uri="{D42A27DB-BD31-4B8C-83A1-F6EECF244321}">
                <p14:modId xmlns:p14="http://schemas.microsoft.com/office/powerpoint/2010/main" val="3788258448"/>
              </p:ext>
            </p:extLst>
          </p:nvPr>
        </p:nvGraphicFramePr>
        <p:xfrm>
          <a:off x="1646781" y="4476935"/>
          <a:ext cx="3736808" cy="2287415"/>
        </p:xfrm>
        <a:graphic>
          <a:graphicData uri="http://schemas.openxmlformats.org/drawingml/2006/table">
            <a:tbl>
              <a:tblPr firstRow="1" bandRow="1"/>
              <a:tblGrid>
                <a:gridCol w="1505607">
                  <a:extLst>
                    <a:ext uri="{9D8B030D-6E8A-4147-A177-3AD203B41FA5}">
                      <a16:colId xmlns:a16="http://schemas.microsoft.com/office/drawing/2014/main" val="20000"/>
                    </a:ext>
                  </a:extLst>
                </a:gridCol>
                <a:gridCol w="2231201">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069495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15924</TotalTime>
  <Words>2648</Words>
  <Application>Microsoft Macintosh PowerPoint</Application>
  <PresentationFormat>Widescreen</PresentationFormat>
  <Paragraphs>393</Paragraphs>
  <Slides>41</Slides>
  <Notes>32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41</vt:i4>
      </vt:variant>
    </vt:vector>
  </HeadingPairs>
  <TitlesOfParts>
    <vt:vector size="50" baseType="lpstr">
      <vt:lpstr>Arial</vt:lpstr>
      <vt:lpstr>Calibri</vt:lpstr>
      <vt:lpstr>Consolas</vt:lpstr>
      <vt:lpstr>Times New Roman</vt:lpstr>
      <vt:lpstr>Trebuchet MS</vt:lpstr>
      <vt:lpstr>Tw Cen MT</vt:lpstr>
      <vt:lpstr>Tw Cen MT Condensed</vt:lpstr>
      <vt:lpstr>Wingdings 3</vt:lpstr>
      <vt:lpstr>Integral</vt:lpstr>
      <vt:lpstr>Grouping and Summarizing Data</vt:lpstr>
      <vt:lpstr>PowerPoint Presentation</vt:lpstr>
      <vt:lpstr>Typical Data Science Pipeline</vt:lpstr>
      <vt:lpstr>Summarize the data set</vt:lpstr>
      <vt:lpstr>Q: How many tests are ordered per day?</vt:lpstr>
      <vt:lpstr>PowerPoint Presentation</vt:lpstr>
      <vt:lpstr>PowerPoint Presentation</vt:lpstr>
      <vt:lpstr>PowerPoint Presentation</vt:lpstr>
      <vt:lpstr>PowerPoint Presentation</vt:lpstr>
      <vt:lpstr>Your Turn #1</vt:lpstr>
      <vt:lpstr>PowerPoint Presentation</vt:lpstr>
      <vt:lpstr>Output the last day</vt:lpstr>
      <vt:lpstr>Calculate the median turnaround time</vt:lpstr>
      <vt:lpstr>Your Turn #2</vt:lpstr>
      <vt:lpstr>Pop Quiz</vt:lpstr>
      <vt:lpstr>Grouping your data</vt:lpstr>
      <vt:lpstr>PowerPoint Presentation</vt:lpstr>
      <vt:lpstr>PowerPoint Presentation</vt:lpstr>
      <vt:lpstr>PowerPoint Presentation</vt:lpstr>
      <vt:lpstr>PowerPoint Presentation</vt:lpstr>
      <vt:lpstr>group_by() %&gt;% summarize()</vt:lpstr>
      <vt:lpstr>PowerPoint Presentation</vt:lpstr>
      <vt:lpstr>PowerPoint Presentation</vt:lpstr>
      <vt:lpstr>PowerPoint Presentation</vt:lpstr>
      <vt:lpstr>Your Turn #3</vt:lpstr>
      <vt:lpstr>Calculate the 95th percentile of turnaround time</vt:lpstr>
      <vt:lpstr>Count tests per day, then visualize</vt:lpstr>
      <vt:lpstr>PowerPoint Presentation</vt:lpstr>
      <vt:lpstr>PowerPoint Presentation</vt:lpstr>
      <vt:lpstr>What else?</vt:lpstr>
      <vt:lpstr>PowerPoint Presentation</vt:lpstr>
      <vt:lpstr>PowerPoint Presentation</vt:lpstr>
      <vt:lpstr>PowerPoint Presentation</vt:lpstr>
      <vt:lpstr>Tests for Association</vt:lpstr>
      <vt:lpstr>Q: Is there an association between insurance product and SARS-CoV-2 RT-PCR positivity?</vt:lpstr>
      <vt:lpstr>PowerPoint Presentation</vt:lpstr>
      <vt:lpstr>PowerPoint Presentation</vt:lpstr>
      <vt:lpstr>PowerPoint Presentation</vt:lpstr>
      <vt:lpstr>Regression Modeling</vt:lpstr>
      <vt:lpstr>PowerPoint Presentation</vt:lpstr>
      <vt:lpstr>Output for logistic regression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Medical Doctors  Reproducible Clinical Data Analysis</dc:title>
  <dc:creator>Kadauke, Stephan,M.D.</dc:creator>
  <cp:lastModifiedBy>Patrick C Mathias</cp:lastModifiedBy>
  <cp:revision>709</cp:revision>
  <cp:lastPrinted>2020-07-14T03:12:28Z</cp:lastPrinted>
  <dcterms:created xsi:type="dcterms:W3CDTF">2018-02-01T22:00:01Z</dcterms:created>
  <dcterms:modified xsi:type="dcterms:W3CDTF">2021-12-09T23:55:02Z</dcterms:modified>
</cp:coreProperties>
</file>